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y="6858000" cx="12192000"/>
  <p:notesSz cx="6858000" cy="9144000"/>
  <p:embeddedFontLst>
    <p:embeddedFont>
      <p:font typeface="Teko"/>
      <p:regular r:id="rId72"/>
      <p:bold r:id="rId73"/>
    </p:embeddedFont>
    <p:embeddedFont>
      <p:font typeface="Proxima Nova"/>
      <p:regular r:id="rId74"/>
      <p:bold r:id="rId75"/>
      <p:italic r:id="rId76"/>
      <p:boldItalic r:id="rId77"/>
    </p:embeddedFont>
    <p:embeddedFont>
      <p:font typeface="Roboto"/>
      <p:regular r:id="rId78"/>
      <p:bold r:id="rId79"/>
      <p:italic r:id="rId80"/>
      <p:boldItalic r:id="rId81"/>
    </p:embeddedFont>
    <p:embeddedFont>
      <p:font typeface="Book Antiqua"/>
      <p:regular r:id="rId82"/>
      <p:bold r:id="rId83"/>
      <p:italic r:id="rId84"/>
      <p:boldItalic r:id="rId85"/>
    </p:embeddedFont>
    <p:embeddedFont>
      <p:font typeface="Helvetica Neue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6F203CC-3F28-4138-AA93-CAF310EA0819}">
  <a:tblStyle styleId="{D6F203CC-3F28-4138-AA93-CAF310EA081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CE6"/>
          </a:solidFill>
        </a:fill>
      </a:tcStyle>
    </a:wholeTbl>
    <a:band1H>
      <a:tcTxStyle b="off" i="off"/>
      <a:tcStyle>
        <a:fill>
          <a:solidFill>
            <a:srgbClr val="FFF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FFAC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BookAntiqua-italic.fntdata"/><Relationship Id="rId83" Type="http://schemas.openxmlformats.org/officeDocument/2006/relationships/font" Target="fonts/BookAntiqua-bold.fntdata"/><Relationship Id="rId42" Type="http://schemas.openxmlformats.org/officeDocument/2006/relationships/slide" Target="slides/slide35.xml"/><Relationship Id="rId86" Type="http://schemas.openxmlformats.org/officeDocument/2006/relationships/font" Target="fonts/HelveticaNeue-regular.fntdata"/><Relationship Id="rId41" Type="http://schemas.openxmlformats.org/officeDocument/2006/relationships/slide" Target="slides/slide34.xml"/><Relationship Id="rId85" Type="http://schemas.openxmlformats.org/officeDocument/2006/relationships/font" Target="fonts/BookAntiqua-boldItalic.fntdata"/><Relationship Id="rId44" Type="http://schemas.openxmlformats.org/officeDocument/2006/relationships/slide" Target="slides/slide37.xml"/><Relationship Id="rId88" Type="http://schemas.openxmlformats.org/officeDocument/2006/relationships/font" Target="fonts/HelveticaNeue-italic.fntdata"/><Relationship Id="rId43" Type="http://schemas.openxmlformats.org/officeDocument/2006/relationships/slide" Target="slides/slide36.xml"/><Relationship Id="rId87" Type="http://schemas.openxmlformats.org/officeDocument/2006/relationships/font" Target="fonts/HelveticaNeue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HelveticaNeue-boldItalic.fntdata"/><Relationship Id="rId80" Type="http://schemas.openxmlformats.org/officeDocument/2006/relationships/font" Target="fonts/Roboto-italic.fntdata"/><Relationship Id="rId82" Type="http://schemas.openxmlformats.org/officeDocument/2006/relationships/font" Target="fonts/BookAntiqua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Teko-bold.fntdata"/><Relationship Id="rId72" Type="http://schemas.openxmlformats.org/officeDocument/2006/relationships/font" Target="fonts/Teko-regular.fntdata"/><Relationship Id="rId31" Type="http://schemas.openxmlformats.org/officeDocument/2006/relationships/slide" Target="slides/slide24.xml"/><Relationship Id="rId75" Type="http://schemas.openxmlformats.org/officeDocument/2006/relationships/font" Target="fonts/ProximaNova-bold.fntdata"/><Relationship Id="rId30" Type="http://schemas.openxmlformats.org/officeDocument/2006/relationships/slide" Target="slides/slide23.xml"/><Relationship Id="rId74" Type="http://schemas.openxmlformats.org/officeDocument/2006/relationships/font" Target="fonts/ProximaNova-regular.fntdata"/><Relationship Id="rId33" Type="http://schemas.openxmlformats.org/officeDocument/2006/relationships/slide" Target="slides/slide26.xml"/><Relationship Id="rId77" Type="http://schemas.openxmlformats.org/officeDocument/2006/relationships/font" Target="fonts/ProximaNova-boldItalic.fntdata"/><Relationship Id="rId32" Type="http://schemas.openxmlformats.org/officeDocument/2006/relationships/slide" Target="slides/slide25.xml"/><Relationship Id="rId76" Type="http://schemas.openxmlformats.org/officeDocument/2006/relationships/font" Target="fonts/ProximaNova-italic.fntdata"/><Relationship Id="rId35" Type="http://schemas.openxmlformats.org/officeDocument/2006/relationships/slide" Target="slides/slide28.xml"/><Relationship Id="rId79" Type="http://schemas.openxmlformats.org/officeDocument/2006/relationships/font" Target="fonts/Roboto-bold.fntdata"/><Relationship Id="rId34" Type="http://schemas.openxmlformats.org/officeDocument/2006/relationships/slide" Target="slides/slide27.xml"/><Relationship Id="rId78" Type="http://schemas.openxmlformats.org/officeDocument/2006/relationships/font" Target="fonts/Roboto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B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flaticon.com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2f0985691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72f0985691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72f0985691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2f0985691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72f0985691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72f0985691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2f0985691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72f0985691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72f0985691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30612686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30612686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730612686c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2f0985691_0_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2f0985691_0_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72f0985691_0_7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30a87ca9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730a87ca9f_1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30a87ca9f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730a87ca9f_1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30a87ca9f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730a87ca9f_1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30a87ca9f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730a87ca9f_1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30a87ca9f_1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g730a87ca9f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2f0985691_0_7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2f0985691_0_7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72f0985691_0_7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30a87ca9f_1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g730a87ca9f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30a87ca9f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730a87ca9f_1_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30a87ca9f_1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g730a87ca9f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730a87ca9f_1_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30a87ca9f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35" name="Google Shape;535;g730a87ca9f_1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30a87ca9f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45" name="Google Shape;545;g730a87ca9f_1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30a87ca9f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552" name="Google Shape;552;g730a87ca9f_1_4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30a87ca9f_1_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" name="Google Shape;560;g730a87ca9f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30a87ca9f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/>
              <a:t>: </a:t>
            </a:r>
            <a:endParaRPr/>
          </a:p>
        </p:txBody>
      </p:sp>
      <p:sp>
        <p:nvSpPr>
          <p:cNvPr id="569" name="Google Shape;569;g730a87ca9f_1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2f0985691_0_6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2f0985691_0_6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72f0985691_0_6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e0d2d5d0b_1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7e0d2d5d0b_1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f0985691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72f0985691_0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e0d2d5d0b_1_1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7e0d2d5d0b_1_1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7e0d2d5d0b_1_16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e0d2d5d0b_1_2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g7e0d2d5d0b_1_2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e0d2d5d0b_1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7e0d2d5d0b_1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609794ec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7609794ec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609794ecc_0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7609794ecc_0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e0d2d5d0b_1_1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9" name="Google Shape;659;g7e0d2d5d0b_1_1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Icons made by Freepik from </a:t>
            </a:r>
            <a:r>
              <a:rPr lang="nl-BE" u="sng">
                <a:solidFill>
                  <a:schemeClr val="hlink"/>
                </a:solidFill>
                <a:hlinkClick r:id="rId2"/>
              </a:rPr>
              <a:t>www.flaticon.com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Grassroots initiative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e0d2d5d0b_1_9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e0d2d5d0b_1_9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7e0d2d5d0b_1_9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7609794ecc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7609794ecc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e0d2d5d0b_1_1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g7e0d2d5d0b_1_15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550"/>
              <a:buFont typeface="Helvetica Neue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e0d2d5d0b_1_404:notes"/>
          <p:cNvSpPr/>
          <p:nvPr>
            <p:ph idx="2" type="sldImg"/>
          </p:nvPr>
        </p:nvSpPr>
        <p:spPr>
          <a:xfrm>
            <a:off x="-23018750" y="5943600"/>
            <a:ext cx="52832100" cy="2971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7e0d2d5d0b_1_404:notes"/>
          <p:cNvSpPr txBox="1"/>
          <p:nvPr>
            <p:ph idx="1" type="body"/>
          </p:nvPr>
        </p:nvSpPr>
        <p:spPr>
          <a:xfrm>
            <a:off x="679450" y="37642800"/>
            <a:ext cx="5435700" cy="356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5" name="Google Shape;715;g7e0d2d5d0b_1_404:notes"/>
          <p:cNvSpPr txBox="1"/>
          <p:nvPr>
            <p:ph idx="12" type="sldNum"/>
          </p:nvPr>
        </p:nvSpPr>
        <p:spPr>
          <a:xfrm>
            <a:off x="3848645" y="75271850"/>
            <a:ext cx="29442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2f0985691_0_5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2f0985691_0_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72f0985691_0_5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2f0985691_0_7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2f0985691_0_7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72f0985691_0_7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e0d2d5d0b_1_1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6" name="Google Shape;726;g7e0d2d5d0b_1_1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Icons made by Freepik from www.flaticon.com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e0d2d5d0b_1_16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9" name="Google Shape;739;g7e0d2d5d0b_1_16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7e0d2d5d0b_1_10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7e0d2d5d0b_1_10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e0d2d5d0b_1_10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7e0d2d5d0b_1_10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2f0985691_0_7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2f0985691_0_7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72f0985691_0_7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e0d2d5d0b_1_16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Google Shape;819;g7e0d2d5d0b_1_16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609794ecc_0_6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2" name="Google Shape;852;g7609794ecc_0_6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609794ecc_0_7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7" name="Google Shape;887;g7609794ecc_0_7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09794ecc_0_7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3" name="Google Shape;923;g7609794ecc_0_7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2f098569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72f098569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2f0985691_0_9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72f0985691_0_9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72f0985691_0_9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2f0985691_0_9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2f0985691_0_9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72f0985691_0_9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7e0d2d5d0b_1_9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7e0d2d5d0b_1_9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7e0d2d5d0b_1_9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5694f3163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5694f3163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75694f3163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7e0d2d5d0b_1_10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7e0d2d5d0b_1_10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7e0d2d5d0b_1_10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72f0985691_0_9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72f0985691_0_9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72f0985691_0_9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2f0985691_0_7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2f0985691_0_7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72f0985691_0_7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2f0985691_0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2f0985691_0_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72f0985691_0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2f0985691_0_9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2f0985691_0_9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72f0985691_0_9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2f0985691_0_3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72f0985691_0_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72f0985691_0_3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2f0985691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72f0985691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2f0985691_0_7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2f0985691_0_7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72f0985691_0_7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2f0985691_0_8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2f0985691_0_8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72f0985691_0_8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2f0985691_0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2f0985691_0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72f0985691_0_7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72f0985691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72f0985691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72f0985691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7058f25c18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7058f25c18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7058f25c18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2f098569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72f0985691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72f0985691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2f098569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72f098569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72f0985691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2f0985691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72f0985691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72f0985691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2" showMasterSp="0">
  <p:cSld name="Titel 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-786" r="7205" t="0"/>
          <a:stretch/>
        </p:blipFill>
        <p:spPr>
          <a:xfrm>
            <a:off x="2255150" y="-21299"/>
            <a:ext cx="9936848" cy="68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2" y="-21306"/>
            <a:ext cx="8445500" cy="687930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50" y="692700"/>
            <a:ext cx="180580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266108" y="4509835"/>
            <a:ext cx="6270054" cy="111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type="title"/>
          </p:nvPr>
        </p:nvSpPr>
        <p:spPr>
          <a:xfrm>
            <a:off x="1266106" y="1551753"/>
            <a:ext cx="5213937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750" y="5770200"/>
            <a:ext cx="1499825" cy="3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3" showMasterSp="0">
  <p:cSld name="Titel 3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2" y="1"/>
            <a:ext cx="11760628" cy="562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type="title"/>
          </p:nvPr>
        </p:nvSpPr>
        <p:spPr>
          <a:xfrm>
            <a:off x="1266107" y="1551753"/>
            <a:ext cx="9144000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/>
          <p:nvPr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749" y="687274"/>
            <a:ext cx="2400000" cy="7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8112226" y="5889446"/>
            <a:ext cx="3936437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nl-B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266108" y="4509835"/>
            <a:ext cx="9144001" cy="948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ussentitel">
  <p:cSld name="Tussentite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418656" y="49411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dubbele Inhoud">
  <p:cSld name="Titel en dubbele Inhoud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838201" y="1482215"/>
            <a:ext cx="5149646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76" name="Google Shape;76;p13"/>
          <p:cNvSpPr txBox="1"/>
          <p:nvPr>
            <p:ph idx="10" type="dt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2" type="body"/>
          </p:nvPr>
        </p:nvSpPr>
        <p:spPr>
          <a:xfrm>
            <a:off x="6204155" y="1482215"/>
            <a:ext cx="5149646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kel Titel">
  <p:cSld name="Enkel Titel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82" name="Google Shape;82;p14"/>
          <p:cNvSpPr txBox="1"/>
          <p:nvPr>
            <p:ph idx="10" type="dt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met bijschrift">
  <p:cSld name="Inhoud met bijschrif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815414" y="365129"/>
            <a:ext cx="37216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815414" y="5892602"/>
            <a:ext cx="3721630" cy="58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4729317" y="365126"/>
            <a:ext cx="6624484" cy="6109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idx="10" type="dt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beelding met bijschrift">
  <p:cSld name="Afbeelding met bijschrif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763045" y="5817249"/>
            <a:ext cx="8570660" cy="58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6"/>
          <p:cNvSpPr/>
          <p:nvPr>
            <p:ph idx="2" type="pic"/>
          </p:nvPr>
        </p:nvSpPr>
        <p:spPr>
          <a:xfrm>
            <a:off x="1763042" y="1499129"/>
            <a:ext cx="8570661" cy="4168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g 1">
  <p:cSld name="Leeg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9168019" y="6336000"/>
            <a:ext cx="285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610400" y="3496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i="0" sz="49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512967" y="1465600"/>
            <a:ext cx="98880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937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i="0" sz="2900" u="none" cap="none" strike="noStrike">
                <a:solidFill>
                  <a:schemeClr val="dk1"/>
                </a:solidFill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i="0" sz="2900" u="none" cap="none" strike="noStrike">
                <a:solidFill>
                  <a:srgbClr val="7F7F7F"/>
                </a:solidFill>
              </a:defRPr>
            </a:lvl2pPr>
            <a:lvl3pPr indent="-3746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i="0" sz="2700" u="none" cap="none" strike="noStrike">
                <a:solidFill>
                  <a:schemeClr val="dk1"/>
                </a:solidFill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700" u="none" cap="none" strike="noStrike">
                <a:solidFill>
                  <a:schemeClr val="dk1"/>
                </a:solidFill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700" u="none" cap="none" strike="noStrike">
                <a:solidFill>
                  <a:schemeClr val="dk1"/>
                </a:solidFill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000" y="5857200"/>
            <a:ext cx="1836000" cy="71431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0" y="0"/>
            <a:ext cx="384000" cy="685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Leeg">
  <p:cSld name="2_Leeg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9168019" y="6336000"/>
            <a:ext cx="2855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610400" y="3496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i="0" sz="49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0000" y="1915200"/>
            <a:ext cx="107520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937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i="0" sz="2900" u="none" cap="none" strike="noStrike">
                <a:solidFill>
                  <a:schemeClr val="dk1"/>
                </a:solidFill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200"/>
              <a:buChar char="•"/>
              <a:defRPr i="0" sz="2900" u="none" cap="none" strike="noStrike">
                <a:solidFill>
                  <a:srgbClr val="7F7F7F"/>
                </a:solidFill>
              </a:defRPr>
            </a:lvl2pPr>
            <a:lvl3pPr indent="-3746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i="0" sz="2700" u="none" cap="none" strike="noStrike">
                <a:solidFill>
                  <a:schemeClr val="dk1"/>
                </a:solidFill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700" u="none" cap="none" strike="noStrike">
                <a:solidFill>
                  <a:schemeClr val="dk1"/>
                </a:solidFill>
              </a:defRPr>
            </a:lvl4pPr>
            <a:lvl5pPr indent="-3810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700" u="none" cap="none" strike="noStrike">
                <a:solidFill>
                  <a:schemeClr val="dk1"/>
                </a:solidFill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000" y="5857200"/>
            <a:ext cx="1836000" cy="7143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0" y="0"/>
            <a:ext cx="384000" cy="685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gelijking" showMasterSp="0">
  <p:cSld name="Vergelijking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609600" y="256810"/>
            <a:ext cx="109728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609600" y="1435465"/>
            <a:ext cx="5386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indent="-342900" lvl="5" marL="2743200" rtl="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 1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Inhoud">
  <p:cSld name="Titel en Inhoud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idx="1" type="body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2" showMasterSp="0">
  <p:cSld name="Titel 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16779" y="-21306"/>
            <a:ext cx="8575221" cy="55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2" y="-21306"/>
            <a:ext cx="8445492" cy="687933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50" y="692700"/>
            <a:ext cx="18790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1266108" y="4509835"/>
            <a:ext cx="6270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1266106" y="1551753"/>
            <a:ext cx="52140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750" y="5770200"/>
            <a:ext cx="1408212" cy="3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7896976" y="6028964"/>
            <a:ext cx="393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nl-B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2664600" y="5686500"/>
            <a:ext cx="408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latin typeface="Calibri"/>
                <a:ea typeface="Calibri"/>
                <a:cs typeface="Calibri"/>
                <a:sym typeface="Calibri"/>
              </a:rPr>
              <a:t>DEPARTEMENT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000">
                <a:latin typeface="Calibri"/>
                <a:ea typeface="Calibri"/>
                <a:cs typeface="Calibri"/>
                <a:sym typeface="Calibri"/>
              </a:rPr>
              <a:t>MOBILITEIT EN OPENBARE WERKEN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Inhoud">
  <p:cSld name="Titel en Inhoud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1" type="ftr"/>
          </p:nvPr>
        </p:nvSpPr>
        <p:spPr>
          <a:xfrm>
            <a:off x="591570" y="6605192"/>
            <a:ext cx="748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ussentitel 2">
  <p:cSld name="Tussentitel 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0" y="-1"/>
            <a:ext cx="11760631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2418656" y="494116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>
  <p:cSld name="Titel en objec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609600" y="92077"/>
            <a:ext cx="109728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o">
  <p:cSld name="Blanco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11" type="ftr"/>
          </p:nvPr>
        </p:nvSpPr>
        <p:spPr>
          <a:xfrm>
            <a:off x="591570" y="6605192"/>
            <a:ext cx="748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1" name="Google Shape;151;p26"/>
          <p:cNvSpPr txBox="1"/>
          <p:nvPr>
            <p:ph idx="10" type="dt"/>
          </p:nvPr>
        </p:nvSpPr>
        <p:spPr>
          <a:xfrm>
            <a:off x="8079572" y="6603110"/>
            <a:ext cx="3524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6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" type="subTitle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67"/>
            </a:lvl3pPr>
            <a:lvl4pPr lvl="3" rtl="0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155" name="Google Shape;155;p27"/>
          <p:cNvSpPr txBox="1"/>
          <p:nvPr>
            <p:ph idx="10" type="dt"/>
          </p:nvPr>
        </p:nvSpPr>
        <p:spPr>
          <a:xfrm>
            <a:off x="4067833" y="6336000"/>
            <a:ext cx="12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11" type="ftr"/>
          </p:nvPr>
        </p:nvSpPr>
        <p:spPr>
          <a:xfrm>
            <a:off x="5324524" y="6336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7926148" y="633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" showMasterSp="0">
  <p:cSld name="Titel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3" y="0"/>
            <a:ext cx="11834748" cy="6858000"/>
          </a:xfrm>
          <a:custGeom>
            <a:rect b="b" l="l" r="r" t="t"/>
            <a:pathLst>
              <a:path extrusionOk="0" h="21600" w="2160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1752" y="692695"/>
            <a:ext cx="2400001" cy="7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1266106" y="4509835"/>
            <a:ext cx="9150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30"/>
          <p:cNvSpPr txBox="1"/>
          <p:nvPr>
            <p:ph type="title"/>
          </p:nvPr>
        </p:nvSpPr>
        <p:spPr>
          <a:xfrm>
            <a:off x="1266108" y="1551753"/>
            <a:ext cx="91503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8112226" y="5889446"/>
            <a:ext cx="393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nl-B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3" showMasterSp="0">
  <p:cSld name="Titel 3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2" y="1"/>
            <a:ext cx="11760626" cy="562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>
            <p:ph type="title"/>
          </p:nvPr>
        </p:nvSpPr>
        <p:spPr>
          <a:xfrm>
            <a:off x="1266107" y="1551753"/>
            <a:ext cx="91440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1"/>
          <p:cNvSpPr/>
          <p:nvPr/>
        </p:nvSpPr>
        <p:spPr>
          <a:xfrm>
            <a:off x="1" y="0"/>
            <a:ext cx="4314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749" y="687274"/>
            <a:ext cx="2400000" cy="7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8112226" y="5889446"/>
            <a:ext cx="393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nl-B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  <p:sp>
        <p:nvSpPr>
          <p:cNvPr id="179" name="Google Shape;179;p31"/>
          <p:cNvSpPr txBox="1"/>
          <p:nvPr>
            <p:ph idx="1" type="subTitle"/>
          </p:nvPr>
        </p:nvSpPr>
        <p:spPr>
          <a:xfrm>
            <a:off x="1266108" y="4509835"/>
            <a:ext cx="91440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ussentitel 2">
  <p:cSld name="Tussentitel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1370" y="-1"/>
            <a:ext cx="11760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2418656" y="49411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ussentitel">
  <p:cSld name="Tussentitel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2"/>
          <p:cNvSpPr txBox="1"/>
          <p:nvPr>
            <p:ph idx="1" type="subTitle"/>
          </p:nvPr>
        </p:nvSpPr>
        <p:spPr>
          <a:xfrm>
            <a:off x="2418656" y="494116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dubbele Inhoud">
  <p:cSld name="Titel en dubbele Inhoud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838201" y="1482215"/>
            <a:ext cx="5149500" cy="4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idx="11" type="ftr"/>
          </p:nvPr>
        </p:nvSpPr>
        <p:spPr>
          <a:xfrm>
            <a:off x="591570" y="6605192"/>
            <a:ext cx="748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8" name="Google Shape;188;p33"/>
          <p:cNvSpPr txBox="1"/>
          <p:nvPr>
            <p:ph idx="10" type="dt"/>
          </p:nvPr>
        </p:nvSpPr>
        <p:spPr>
          <a:xfrm>
            <a:off x="8079572" y="6603110"/>
            <a:ext cx="3524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2" type="body"/>
          </p:nvPr>
        </p:nvSpPr>
        <p:spPr>
          <a:xfrm>
            <a:off x="6204155" y="1482215"/>
            <a:ext cx="5149500" cy="4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kel Titel">
  <p:cSld name="Enkel Titel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1" type="ftr"/>
          </p:nvPr>
        </p:nvSpPr>
        <p:spPr>
          <a:xfrm>
            <a:off x="591570" y="6605192"/>
            <a:ext cx="748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94" name="Google Shape;194;p34"/>
          <p:cNvSpPr txBox="1"/>
          <p:nvPr>
            <p:ph idx="10" type="dt"/>
          </p:nvPr>
        </p:nvSpPr>
        <p:spPr>
          <a:xfrm>
            <a:off x="8079572" y="6603110"/>
            <a:ext cx="3524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met bijschrift">
  <p:cSld name="Inhoud met bijschrif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815414" y="365129"/>
            <a:ext cx="3721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815414" y="5892602"/>
            <a:ext cx="37215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idx="2" type="body"/>
          </p:nvPr>
        </p:nvSpPr>
        <p:spPr>
          <a:xfrm>
            <a:off x="4729317" y="365126"/>
            <a:ext cx="6624600" cy="61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11" type="ftr"/>
          </p:nvPr>
        </p:nvSpPr>
        <p:spPr>
          <a:xfrm>
            <a:off x="591570" y="6605192"/>
            <a:ext cx="748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1" name="Google Shape;201;p35"/>
          <p:cNvSpPr txBox="1"/>
          <p:nvPr>
            <p:ph idx="10" type="dt"/>
          </p:nvPr>
        </p:nvSpPr>
        <p:spPr>
          <a:xfrm>
            <a:off x="8079572" y="6603110"/>
            <a:ext cx="3524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beelding met bijschrift">
  <p:cSld name="Afbeelding met bijschrif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1763045" y="5817249"/>
            <a:ext cx="85707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36"/>
          <p:cNvSpPr/>
          <p:nvPr>
            <p:ph idx="2" type="pic"/>
          </p:nvPr>
        </p:nvSpPr>
        <p:spPr>
          <a:xfrm>
            <a:off x="1763042" y="1499129"/>
            <a:ext cx="8570700" cy="4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6"/>
          <p:cNvSpPr txBox="1"/>
          <p:nvPr>
            <p:ph idx="11" type="ftr"/>
          </p:nvPr>
        </p:nvSpPr>
        <p:spPr>
          <a:xfrm>
            <a:off x="591570" y="6605192"/>
            <a:ext cx="748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8" name="Google Shape;208;p36"/>
          <p:cNvSpPr txBox="1"/>
          <p:nvPr>
            <p:ph idx="10" type="dt"/>
          </p:nvPr>
        </p:nvSpPr>
        <p:spPr>
          <a:xfrm>
            <a:off x="8079572" y="6603110"/>
            <a:ext cx="3524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">
  <p:cSld name="blanco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">
  <p:cSld name="1_obj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/>
          <p:nvPr/>
        </p:nvSpPr>
        <p:spPr>
          <a:xfrm flipH="1" rot="10800000">
            <a:off x="0" y="1024007"/>
            <a:ext cx="1871700" cy="140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1067593" y="1906020"/>
            <a:ext cx="100812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A0B1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9" name="Google Shape;219;p39"/>
          <p:cNvGrpSpPr/>
          <p:nvPr/>
        </p:nvGrpSpPr>
        <p:grpSpPr>
          <a:xfrm>
            <a:off x="967632" y="1124744"/>
            <a:ext cx="10675333" cy="293400"/>
            <a:chOff x="725742" y="1124744"/>
            <a:chExt cx="8006700" cy="293400"/>
          </a:xfrm>
        </p:grpSpPr>
        <p:cxnSp>
          <p:nvCxnSpPr>
            <p:cNvPr id="220" name="Google Shape;220;p39"/>
            <p:cNvCxnSpPr/>
            <p:nvPr/>
          </p:nvCxnSpPr>
          <p:spPr>
            <a:xfrm>
              <a:off x="725742" y="1411382"/>
              <a:ext cx="8006700" cy="0"/>
            </a:xfrm>
            <a:prstGeom prst="straightConnector1">
              <a:avLst/>
            </a:prstGeom>
            <a:noFill/>
            <a:ln cap="flat" cmpd="sng" w="19050">
              <a:solidFill>
                <a:srgbClr val="A0B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1" name="Google Shape;221;p39"/>
            <p:cNvSpPr/>
            <p:nvPr/>
          </p:nvSpPr>
          <p:spPr>
            <a:xfrm flipH="1">
              <a:off x="8455231" y="1124744"/>
              <a:ext cx="277200" cy="293400"/>
            </a:xfrm>
            <a:prstGeom prst="rtTriangle">
              <a:avLst/>
            </a:prstGeom>
            <a:solidFill>
              <a:srgbClr val="A0B100"/>
            </a:solidFill>
            <a:ln cap="flat" cmpd="sng" w="9525">
              <a:solidFill>
                <a:srgbClr val="A0B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2" name="Google Shape;22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48395" y="5996329"/>
            <a:ext cx="1613913" cy="62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226" name="Google Shape;226;p40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0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41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1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1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1_title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1303028" y="401217"/>
            <a:ext cx="10094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A0B1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7" name="Google Shape;23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48395" y="6119919"/>
            <a:ext cx="1613913" cy="62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815412" y="1628800"/>
            <a:ext cx="10800300" cy="4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9" name="Google Shape;239;p42"/>
          <p:cNvGrpSpPr/>
          <p:nvPr/>
        </p:nvGrpSpPr>
        <p:grpSpPr>
          <a:xfrm flipH="1" rot="10800000">
            <a:off x="967632" y="1124884"/>
            <a:ext cx="10675333" cy="293400"/>
            <a:chOff x="725742" y="1124744"/>
            <a:chExt cx="8006700" cy="293400"/>
          </a:xfrm>
        </p:grpSpPr>
        <p:cxnSp>
          <p:nvCxnSpPr>
            <p:cNvPr id="240" name="Google Shape;240;p42"/>
            <p:cNvCxnSpPr/>
            <p:nvPr/>
          </p:nvCxnSpPr>
          <p:spPr>
            <a:xfrm>
              <a:off x="725742" y="1411382"/>
              <a:ext cx="8006700" cy="0"/>
            </a:xfrm>
            <a:prstGeom prst="straightConnector1">
              <a:avLst/>
            </a:prstGeom>
            <a:noFill/>
            <a:ln cap="flat" cmpd="sng" w="19050">
              <a:solidFill>
                <a:srgbClr val="A0B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1" name="Google Shape;241;p42"/>
            <p:cNvSpPr/>
            <p:nvPr/>
          </p:nvSpPr>
          <p:spPr>
            <a:xfrm flipH="1">
              <a:off x="8455231" y="1124744"/>
              <a:ext cx="277200" cy="293400"/>
            </a:xfrm>
            <a:prstGeom prst="rtTriangle">
              <a:avLst/>
            </a:prstGeom>
            <a:solidFill>
              <a:srgbClr val="A0B100"/>
            </a:solidFill>
            <a:ln cap="flat" cmpd="sng" w="9525">
              <a:solidFill>
                <a:srgbClr val="A0B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>
  <p:cSld name="Titel en 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09600" y="92077"/>
            <a:ext cx="10972800" cy="150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4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737600" y="6356350"/>
            <a:ext cx="2844800" cy="370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el + nummer + logo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/>
          <p:nvPr/>
        </p:nvSpPr>
        <p:spPr>
          <a:xfrm>
            <a:off x="544151" y="188640"/>
            <a:ext cx="671700" cy="504000"/>
          </a:xfrm>
          <a:prstGeom prst="ellipse">
            <a:avLst/>
          </a:prstGeom>
          <a:solidFill>
            <a:srgbClr val="A0B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3"/>
          <p:cNvSpPr txBox="1"/>
          <p:nvPr>
            <p:ph idx="1" type="body"/>
          </p:nvPr>
        </p:nvSpPr>
        <p:spPr>
          <a:xfrm>
            <a:off x="1295467" y="404813"/>
            <a:ext cx="102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A0B1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2" type="body"/>
          </p:nvPr>
        </p:nvSpPr>
        <p:spPr>
          <a:xfrm>
            <a:off x="591724" y="188640"/>
            <a:ext cx="576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6" name="Google Shape;24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48395" y="6119919"/>
            <a:ext cx="1613913" cy="62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 txBox="1"/>
          <p:nvPr>
            <p:ph idx="3" type="body"/>
          </p:nvPr>
        </p:nvSpPr>
        <p:spPr>
          <a:xfrm>
            <a:off x="815412" y="1628800"/>
            <a:ext cx="10800300" cy="4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48" name="Google Shape;248;p43"/>
          <p:cNvGrpSpPr/>
          <p:nvPr/>
        </p:nvGrpSpPr>
        <p:grpSpPr>
          <a:xfrm flipH="1" rot="10800000">
            <a:off x="967632" y="1124884"/>
            <a:ext cx="10675333" cy="293400"/>
            <a:chOff x="725742" y="1124744"/>
            <a:chExt cx="8006700" cy="293400"/>
          </a:xfrm>
        </p:grpSpPr>
        <p:cxnSp>
          <p:nvCxnSpPr>
            <p:cNvPr id="249" name="Google Shape;249;p43"/>
            <p:cNvCxnSpPr/>
            <p:nvPr/>
          </p:nvCxnSpPr>
          <p:spPr>
            <a:xfrm>
              <a:off x="725742" y="1411382"/>
              <a:ext cx="8006700" cy="0"/>
            </a:xfrm>
            <a:prstGeom prst="straightConnector1">
              <a:avLst/>
            </a:prstGeom>
            <a:noFill/>
            <a:ln cap="flat" cmpd="sng" w="19050">
              <a:solidFill>
                <a:srgbClr val="A0B1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0" name="Google Shape;250;p43"/>
            <p:cNvSpPr/>
            <p:nvPr/>
          </p:nvSpPr>
          <p:spPr>
            <a:xfrm flipH="1">
              <a:off x="8455231" y="1124744"/>
              <a:ext cx="277200" cy="293400"/>
            </a:xfrm>
            <a:prstGeom prst="rtTriangle">
              <a:avLst/>
            </a:prstGeom>
            <a:solidFill>
              <a:srgbClr val="A0B100"/>
            </a:solidFill>
            <a:ln cap="flat" cmpd="sng" w="9525">
              <a:solidFill>
                <a:srgbClr val="A0B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">
  <p:cSld name="begindia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44"/>
          <p:cNvGrpSpPr/>
          <p:nvPr/>
        </p:nvGrpSpPr>
        <p:grpSpPr>
          <a:xfrm>
            <a:off x="0" y="1428800"/>
            <a:ext cx="12191695" cy="5429100"/>
            <a:chOff x="0" y="1428800"/>
            <a:chExt cx="9144000" cy="5429100"/>
          </a:xfrm>
        </p:grpSpPr>
        <p:sp>
          <p:nvSpPr>
            <p:cNvPr id="253" name="Google Shape;253;p44"/>
            <p:cNvSpPr/>
            <p:nvPr/>
          </p:nvSpPr>
          <p:spPr>
            <a:xfrm>
              <a:off x="0" y="2076800"/>
              <a:ext cx="9144000" cy="4781100"/>
            </a:xfrm>
            <a:prstGeom prst="rect">
              <a:avLst/>
            </a:prstGeom>
            <a:solidFill>
              <a:srgbClr val="A0B1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0B1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4"/>
            <p:cNvSpPr/>
            <p:nvPr/>
          </p:nvSpPr>
          <p:spPr>
            <a:xfrm flipH="1">
              <a:off x="8496000" y="1428800"/>
              <a:ext cx="648000" cy="648000"/>
            </a:xfrm>
            <a:prstGeom prst="rtTriangle">
              <a:avLst/>
            </a:prstGeom>
            <a:solidFill>
              <a:srgbClr val="A0B1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5" name="Google Shape;25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72"/>
            <a:ext cx="9144000" cy="310708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4"/>
          <p:cNvSpPr txBox="1"/>
          <p:nvPr>
            <p:ph idx="1" type="body"/>
          </p:nvPr>
        </p:nvSpPr>
        <p:spPr>
          <a:xfrm>
            <a:off x="1055439" y="5301208"/>
            <a:ext cx="100812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4"/>
          <p:cNvSpPr txBox="1"/>
          <p:nvPr>
            <p:ph idx="2" type="body"/>
          </p:nvPr>
        </p:nvSpPr>
        <p:spPr>
          <a:xfrm>
            <a:off x="1258639" y="3115800"/>
            <a:ext cx="10081200" cy="20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o">
  <p:cSld name="Blanc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1" type="ftr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67"/>
            </a:lvl3pPr>
            <a:lvl4pPr lvl="3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/>
            </a:lvl4pPr>
            <a:lvl5pPr lvl="4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4067833" y="6336000"/>
            <a:ext cx="12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5324524" y="6336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7926148" y="633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" showMasterSp="0">
  <p:cSld name="Titel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3" y="0"/>
            <a:ext cx="11834738" cy="6858000"/>
          </a:xfrm>
          <a:custGeom>
            <a:rect b="b" l="l" r="r" t="t"/>
            <a:pathLst>
              <a:path extrusionOk="0" h="21600" w="2160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1752" y="692695"/>
            <a:ext cx="2400001" cy="7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ph idx="1" type="subTitle"/>
          </p:nvPr>
        </p:nvSpPr>
        <p:spPr>
          <a:xfrm>
            <a:off x="1266106" y="4509835"/>
            <a:ext cx="9150377" cy="111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1266108" y="1551753"/>
            <a:ext cx="9150377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" name="Google Shape;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/>
        </p:nvSpPr>
        <p:spPr>
          <a:xfrm>
            <a:off x="8112226" y="5889446"/>
            <a:ext cx="3936437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nl-B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/>
          <p:nvPr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1"/>
          <p:cNvSpPr/>
          <p:nvPr/>
        </p:nvSpPr>
        <p:spPr>
          <a:xfrm>
            <a:off x="1" y="0"/>
            <a:ext cx="4314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1" type="ftr"/>
          </p:nvPr>
        </p:nvSpPr>
        <p:spPr>
          <a:xfrm>
            <a:off x="591570" y="6605192"/>
            <a:ext cx="7488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8079572" y="6603110"/>
            <a:ext cx="35247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google.be/url?sa=i&amp;rct=j&amp;q=&amp;esrc=s&amp;source=images&amp;cd=&amp;ved=2ahUKEwiTvrm0_sjkAhXBz4UKHfkGAiAQjRx6BAgBEAQ&amp;url=https%3A%2F%2Fwww.gs1.nl%2Fnieuws%2Fnieuws%2F2018%2Fwereld-standaarden-dag-standaarden-vormen-wereld-waarin-wij-leven&amp;psig=AOvVaw2ZojsBpbkgrtgAcy9c1B8b&amp;ust=1568298782104966" TargetMode="External"/><Relationship Id="rId4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42.jp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9" Type="http://schemas.openxmlformats.org/officeDocument/2006/relationships/image" Target="../media/image92.png"/><Relationship Id="rId5" Type="http://schemas.openxmlformats.org/officeDocument/2006/relationships/image" Target="../media/image32.png"/><Relationship Id="rId6" Type="http://schemas.openxmlformats.org/officeDocument/2006/relationships/image" Target="../media/image46.png"/><Relationship Id="rId7" Type="http://schemas.openxmlformats.org/officeDocument/2006/relationships/image" Target="../media/image41.png"/><Relationship Id="rId8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jpg"/><Relationship Id="rId13" Type="http://schemas.openxmlformats.org/officeDocument/2006/relationships/image" Target="../media/image53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Relationship Id="rId15" Type="http://schemas.openxmlformats.org/officeDocument/2006/relationships/image" Target="../media/image37.png"/><Relationship Id="rId14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50.jpg"/><Relationship Id="rId7" Type="http://schemas.openxmlformats.org/officeDocument/2006/relationships/image" Target="../media/image49.png"/><Relationship Id="rId8" Type="http://schemas.openxmlformats.org/officeDocument/2006/relationships/image" Target="../media/image4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57.jpg"/><Relationship Id="rId5" Type="http://schemas.openxmlformats.org/officeDocument/2006/relationships/image" Target="../media/image64.png"/><Relationship Id="rId6" Type="http://schemas.openxmlformats.org/officeDocument/2006/relationships/image" Target="../media/image59.png"/><Relationship Id="rId7" Type="http://schemas.openxmlformats.org/officeDocument/2006/relationships/image" Target="../media/image51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Relationship Id="rId6" Type="http://schemas.openxmlformats.org/officeDocument/2006/relationships/image" Target="../media/image51.png"/><Relationship Id="rId7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21" Type="http://schemas.openxmlformats.org/officeDocument/2006/relationships/image" Target="../media/image37.png"/><Relationship Id="rId13" Type="http://schemas.openxmlformats.org/officeDocument/2006/relationships/image" Target="../media/image83.png"/><Relationship Id="rId12" Type="http://schemas.openxmlformats.org/officeDocument/2006/relationships/image" Target="../media/image74.jp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71.jpg"/><Relationship Id="rId9" Type="http://schemas.openxmlformats.org/officeDocument/2006/relationships/image" Target="../media/image72.png"/><Relationship Id="rId15" Type="http://schemas.openxmlformats.org/officeDocument/2006/relationships/image" Target="../media/image77.jpg"/><Relationship Id="rId14" Type="http://schemas.openxmlformats.org/officeDocument/2006/relationships/image" Target="../media/image75.png"/><Relationship Id="rId17" Type="http://schemas.openxmlformats.org/officeDocument/2006/relationships/image" Target="../media/image80.png"/><Relationship Id="rId16" Type="http://schemas.openxmlformats.org/officeDocument/2006/relationships/image" Target="../media/image78.png"/><Relationship Id="rId5" Type="http://schemas.openxmlformats.org/officeDocument/2006/relationships/image" Target="../media/image63.png"/><Relationship Id="rId19" Type="http://schemas.openxmlformats.org/officeDocument/2006/relationships/image" Target="../media/image81.png"/><Relationship Id="rId6" Type="http://schemas.openxmlformats.org/officeDocument/2006/relationships/image" Target="../media/image73.png"/><Relationship Id="rId18" Type="http://schemas.openxmlformats.org/officeDocument/2006/relationships/image" Target="../media/image76.jpg"/><Relationship Id="rId7" Type="http://schemas.openxmlformats.org/officeDocument/2006/relationships/image" Target="../media/image70.png"/><Relationship Id="rId8" Type="http://schemas.openxmlformats.org/officeDocument/2006/relationships/image" Target="../media/image6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7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5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0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jpg"/><Relationship Id="rId4" Type="http://schemas.openxmlformats.org/officeDocument/2006/relationships/image" Target="../media/image88.jpg"/><Relationship Id="rId5" Type="http://schemas.openxmlformats.org/officeDocument/2006/relationships/image" Target="../media/image9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42.jpg"/><Relationship Id="rId5" Type="http://schemas.openxmlformats.org/officeDocument/2006/relationships/image" Target="../media/image82.jp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Relationship Id="rId6" Type="http://schemas.openxmlformats.org/officeDocument/2006/relationships/image" Target="../media/image96.png"/><Relationship Id="rId7" Type="http://schemas.openxmlformats.org/officeDocument/2006/relationships/image" Target="../media/image9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0.png"/><Relationship Id="rId4" Type="http://schemas.openxmlformats.org/officeDocument/2006/relationships/image" Target="../media/image10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1.jp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6.png"/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joinup.ec.europa.eu/solution/dcat-application-profile-data-portals-europe" TargetMode="External"/><Relationship Id="rId4" Type="http://schemas.openxmlformats.org/officeDocument/2006/relationships/image" Target="../media/image104.png"/><Relationship Id="rId9" Type="http://schemas.openxmlformats.org/officeDocument/2006/relationships/hyperlink" Target="https://joinup.ec.europa.eu/rdf_entity/http_e_f_fdata_ceuropa_ceu_fw21_f73920f8b_b6c65_b4c82_bbe8c_b23a6d2cc4d58/about" TargetMode="External"/><Relationship Id="rId5" Type="http://schemas.openxmlformats.org/officeDocument/2006/relationships/hyperlink" Target="http://data.europa.eu/w21/322eb58a-08d9-4721-b179-7b62b097304d" TargetMode="External"/><Relationship Id="rId6" Type="http://schemas.openxmlformats.org/officeDocument/2006/relationships/image" Target="../media/image108.png"/><Relationship Id="rId7" Type="http://schemas.openxmlformats.org/officeDocument/2006/relationships/hyperlink" Target="http://data.europa.eu/w21/8d58d3f4-5013-4aa3-8c39-4f0059460da7" TargetMode="External"/><Relationship Id="rId8" Type="http://schemas.openxmlformats.org/officeDocument/2006/relationships/image" Target="../media/image10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7.jpg"/><Relationship Id="rId4" Type="http://schemas.openxmlformats.org/officeDocument/2006/relationships/image" Target="../media/image1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9.png"/><Relationship Id="rId4" Type="http://schemas.openxmlformats.org/officeDocument/2006/relationships/image" Target="../media/image113.png"/><Relationship Id="rId5" Type="http://schemas.openxmlformats.org/officeDocument/2006/relationships/image" Target="../media/image112.png"/><Relationship Id="rId6" Type="http://schemas.openxmlformats.org/officeDocument/2006/relationships/image" Target="../media/image110.pn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8.png"/><Relationship Id="rId11" Type="http://schemas.openxmlformats.org/officeDocument/2006/relationships/image" Target="../media/image114.png"/><Relationship Id="rId22" Type="http://schemas.openxmlformats.org/officeDocument/2006/relationships/image" Target="../media/image137.png"/><Relationship Id="rId10" Type="http://schemas.openxmlformats.org/officeDocument/2006/relationships/image" Target="../media/image121.png"/><Relationship Id="rId21" Type="http://schemas.openxmlformats.org/officeDocument/2006/relationships/image" Target="../media/image131.png"/><Relationship Id="rId13" Type="http://schemas.openxmlformats.org/officeDocument/2006/relationships/image" Target="../media/image129.png"/><Relationship Id="rId24" Type="http://schemas.openxmlformats.org/officeDocument/2006/relationships/image" Target="../media/image134.png"/><Relationship Id="rId12" Type="http://schemas.openxmlformats.org/officeDocument/2006/relationships/image" Target="../media/image126.png"/><Relationship Id="rId23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9" Type="http://schemas.openxmlformats.org/officeDocument/2006/relationships/image" Target="../media/image115.png"/><Relationship Id="rId15" Type="http://schemas.openxmlformats.org/officeDocument/2006/relationships/image" Target="../media/image124.png"/><Relationship Id="rId14" Type="http://schemas.openxmlformats.org/officeDocument/2006/relationships/image" Target="../media/image123.png"/><Relationship Id="rId17" Type="http://schemas.openxmlformats.org/officeDocument/2006/relationships/image" Target="../media/image133.png"/><Relationship Id="rId16" Type="http://schemas.openxmlformats.org/officeDocument/2006/relationships/image" Target="../media/image127.png"/><Relationship Id="rId5" Type="http://schemas.openxmlformats.org/officeDocument/2006/relationships/image" Target="../media/image120.png"/><Relationship Id="rId19" Type="http://schemas.openxmlformats.org/officeDocument/2006/relationships/image" Target="../media/image132.png"/><Relationship Id="rId6" Type="http://schemas.openxmlformats.org/officeDocument/2006/relationships/image" Target="../media/image122.png"/><Relationship Id="rId18" Type="http://schemas.openxmlformats.org/officeDocument/2006/relationships/image" Target="../media/image128.png"/><Relationship Id="rId7" Type="http://schemas.openxmlformats.org/officeDocument/2006/relationships/image" Target="../media/image119.png"/><Relationship Id="rId8" Type="http://schemas.openxmlformats.org/officeDocument/2006/relationships/image" Target="../media/image1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3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5" Type="http://schemas.openxmlformats.org/officeDocument/2006/relationships/image" Target="../media/image138.png"/><Relationship Id="rId6" Type="http://schemas.openxmlformats.org/officeDocument/2006/relationships/image" Target="../media/image145.png"/><Relationship Id="rId7" Type="http://schemas.openxmlformats.org/officeDocument/2006/relationships/image" Target="../media/image139.png"/><Relationship Id="rId8" Type="http://schemas.openxmlformats.org/officeDocument/2006/relationships/image" Target="../media/image1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6.png"/><Relationship Id="rId4" Type="http://schemas.openxmlformats.org/officeDocument/2006/relationships/image" Target="../media/image135.png"/><Relationship Id="rId5" Type="http://schemas.openxmlformats.org/officeDocument/2006/relationships/image" Target="../media/image1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oogle.be/url?sa=i&amp;rct=j&amp;q=&amp;esrc=s&amp;source=images&amp;cd=&amp;ved=2ahUKEwjl5aPS28jkAhXE4IUKHXShDhwQjRx6BAgBEAQ&amp;url=https%3A%2F%2Fvrijburg.tabijn.nl%2Fonze-school%2Fmissie-en-visie%2F&amp;psig=AOvVaw0WxaYIFmo9eRPpVyKNHSPE&amp;ust=1568289274984399" TargetMode="External"/><Relationship Id="rId4" Type="http://schemas.openxmlformats.org/officeDocument/2006/relationships/image" Target="../media/image18.jpg"/><Relationship Id="rId5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test.data.vlaanderen.be/doc/applicatieprofiel/mobiliteit-trips-en-aanbod" TargetMode="External"/><Relationship Id="rId4" Type="http://schemas.openxmlformats.org/officeDocument/2006/relationships/hyperlink" Target="https://test.data.vlaanderen.be/ns/mobiliteit/trips-en-aanbod" TargetMode="External"/><Relationship Id="rId5" Type="http://schemas.openxmlformats.org/officeDocument/2006/relationships/hyperlink" Target="https://test.data.vlaanderen.be/ns/netwerk" TargetMode="External"/><Relationship Id="rId6" Type="http://schemas.openxmlformats.org/officeDocument/2006/relationships/hyperlink" Target="https://test.data.vlaanderen.be/ns/transportnetwerk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ata.vlaanderen.be/standaarden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Informatievlaanderen/OSLOthema-mobiliteit-trips-en-aanbod/issues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0.png"/><Relationship Id="rId4" Type="http://schemas.openxmlformats.org/officeDocument/2006/relationships/image" Target="../media/image1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3.png"/><Relationship Id="rId4" Type="http://schemas.openxmlformats.org/officeDocument/2006/relationships/image" Target="../media/image1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idx="1" type="subTitle"/>
          </p:nvPr>
        </p:nvSpPr>
        <p:spPr>
          <a:xfrm>
            <a:off x="645680" y="3576962"/>
            <a:ext cx="6270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Webinar afsluiting publieke review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9 april 2020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Welkom! We starten om 10u.</a:t>
            </a:r>
            <a:endParaRPr/>
          </a:p>
        </p:txBody>
      </p:sp>
      <p:sp>
        <p:nvSpPr>
          <p:cNvPr id="263" name="Google Shape;263;p45"/>
          <p:cNvSpPr txBox="1"/>
          <p:nvPr>
            <p:ph type="title"/>
          </p:nvPr>
        </p:nvSpPr>
        <p:spPr>
          <a:xfrm>
            <a:off x="645680" y="332553"/>
            <a:ext cx="67767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nl-BE"/>
              <a:t>OSLO Mobiliteit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nl-BE"/>
              <a:t>Trips en Aanbod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Oprichten mobiliteitscentrale</a:t>
            </a:r>
            <a:endParaRPr/>
          </a:p>
        </p:txBody>
      </p:sp>
      <p:sp>
        <p:nvSpPr>
          <p:cNvPr id="339" name="Google Shape;339;p54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40" name="Google Shape;340;p54"/>
          <p:cNvSpPr txBox="1"/>
          <p:nvPr/>
        </p:nvSpPr>
        <p:spPr>
          <a:xfrm>
            <a:off x="733530" y="1215851"/>
            <a:ext cx="1062030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838107" y="1494610"/>
            <a:ext cx="91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470" y="1013546"/>
            <a:ext cx="11909870" cy="435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07" y="4988291"/>
            <a:ext cx="2373599" cy="132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6511" y="5339903"/>
            <a:ext cx="1754400" cy="14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5189" y="4988291"/>
            <a:ext cx="227647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Werken volgens MaaS principes</a:t>
            </a:r>
            <a:endParaRPr/>
          </a:p>
        </p:txBody>
      </p:sp>
      <p:sp>
        <p:nvSpPr>
          <p:cNvPr id="352" name="Google Shape;352;p55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53" name="Google Shape;353;p55"/>
          <p:cNvSpPr txBox="1"/>
          <p:nvPr/>
        </p:nvSpPr>
        <p:spPr>
          <a:xfrm>
            <a:off x="733530" y="1215851"/>
            <a:ext cx="1062030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5"/>
          <p:cNvSpPr/>
          <p:nvPr/>
        </p:nvSpPr>
        <p:spPr>
          <a:xfrm>
            <a:off x="838107" y="1494610"/>
            <a:ext cx="91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001"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211" y="1112739"/>
            <a:ext cx="8763000" cy="544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Rechtsgrond standaardisatie</a:t>
            </a:r>
            <a:endParaRPr/>
          </a:p>
        </p:txBody>
      </p:sp>
      <p:sp>
        <p:nvSpPr>
          <p:cNvPr id="362" name="Google Shape;362;p56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63" name="Google Shape;363;p56"/>
          <p:cNvSpPr txBox="1"/>
          <p:nvPr/>
        </p:nvSpPr>
        <p:spPr>
          <a:xfrm>
            <a:off x="733530" y="1215851"/>
            <a:ext cx="1062030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6"/>
          <p:cNvSpPr/>
          <p:nvPr/>
        </p:nvSpPr>
        <p:spPr>
          <a:xfrm>
            <a:off x="838107" y="1494610"/>
            <a:ext cx="91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6"/>
          <p:cNvSpPr/>
          <p:nvPr/>
        </p:nvSpPr>
        <p:spPr>
          <a:xfrm>
            <a:off x="838016" y="1349478"/>
            <a:ext cx="6298200" cy="4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Basis: artikel 37§2 decreet basisbereikbaarheid:</a:t>
            </a:r>
            <a:endParaRPr b="1"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Vlaamse Regering stelt de regels vast voor interoperabiliteit, open data, realtimedata en de standaarden voor de informatie over het personenvervoer.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Uitwerken uitvoeringsbesluit van de Vlaamse Regering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Het ontsluiten van de mobiliteitsdata als Linked Open Data en standaard interfaces (APIs) te definiëren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⇒"/>
            </a:pPr>
            <a:r>
              <a:rPr lang="nl-B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Samenwerking en integratie van de verschillende services en tools eenvoudiger te maken.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⇒"/>
            </a:pPr>
            <a:r>
              <a:rPr lang="nl-BE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Het objectief is om de data vlot herbruikbaar te maken voor alle belanghebbenden.</a:t>
            </a:r>
            <a:endParaRPr/>
          </a:p>
        </p:txBody>
      </p:sp>
      <p:pic>
        <p:nvPicPr>
          <p:cNvPr descr="Afbeeldingsresultaat voor standaarden" id="366" name="Google Shape;366;p5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2300" y="2622533"/>
            <a:ext cx="4217671" cy="204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838201" y="1406015"/>
            <a:ext cx="10515600" cy="49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700"/>
              </a:spcBef>
              <a:spcAft>
                <a:spcPts val="0"/>
              </a:spcAft>
              <a:buSzPts val="2200"/>
              <a:buChar char="&gt;"/>
            </a:pPr>
            <a:r>
              <a:rPr lang="nl-BE" sz="2200"/>
              <a:t>Eén</a:t>
            </a:r>
            <a:r>
              <a:rPr lang="nl-BE" sz="2200"/>
              <a:t> </a:t>
            </a:r>
            <a:r>
              <a:rPr b="1" lang="nl-BE" sz="2200"/>
              <a:t>referentiemodel </a:t>
            </a:r>
            <a:r>
              <a:rPr lang="nl-BE" sz="2200"/>
              <a:t>waarnaar op een snelle en gestructureerde manier gemapt kan worden vanuit bv. MDS, GBFS, Transmodel, NETeX, Tomp API, …</a:t>
            </a:r>
            <a:br>
              <a:rPr lang="nl-BE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&gt;"/>
            </a:pPr>
            <a:r>
              <a:rPr b="1" lang="nl-BE" sz="2200"/>
              <a:t>Uitbreidbaar </a:t>
            </a:r>
            <a:r>
              <a:rPr lang="nl-BE" sz="2200"/>
              <a:t>met informatie over wegen en verkeer, autonome voertuigen en andere referentiemodellen die bij AWV, Mobilidata en andere entiteiten van de Vlaamse Overheid worden ontwikkeld.</a:t>
            </a:r>
            <a:br>
              <a:rPr lang="nl-BE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&gt;"/>
            </a:pPr>
            <a:r>
              <a:rPr lang="nl-BE" sz="2200"/>
              <a:t>Het semantisch model in linked open data is een </a:t>
            </a:r>
            <a:r>
              <a:rPr b="1" lang="nl-BE" sz="2200"/>
              <a:t>duurzaam en toekomstgericht formaat</a:t>
            </a:r>
            <a:r>
              <a:rPr lang="nl-BE" sz="2200"/>
              <a:t> dat slechts beperkt restricties oplegt aan de eigenlijke implementatie die in HTML, JSON-LD, CSV etc. kan gebeuren.</a:t>
            </a:r>
            <a:br>
              <a:rPr lang="nl-BE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&gt;"/>
            </a:pPr>
            <a:r>
              <a:rPr lang="nl-BE" sz="2200"/>
              <a:t>Voor toekomstige aanbestedingen van regionale MaaS systemen kan het referentiemodel structureel worden </a:t>
            </a:r>
            <a:r>
              <a:rPr b="1" lang="nl-BE" sz="2200"/>
              <a:t>geïntegreerd</a:t>
            </a:r>
            <a:r>
              <a:rPr b="1" lang="nl-BE" sz="2200"/>
              <a:t> </a:t>
            </a:r>
            <a:r>
              <a:rPr lang="nl-BE" sz="2200"/>
              <a:t>in openbare aanbestedingen.</a:t>
            </a:r>
            <a:endParaRPr sz="22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7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Waarom een OSLO standaard?</a:t>
            </a:r>
            <a:endParaRPr b="1"/>
          </a:p>
        </p:txBody>
      </p:sp>
      <p:sp>
        <p:nvSpPr>
          <p:cNvPr id="374" name="Google Shape;374;p57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Deelmobiliteit in Vlaanderen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/>
        </p:nvSpPr>
        <p:spPr>
          <a:xfrm>
            <a:off x="172601" y="379851"/>
            <a:ext cx="120192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nl-BE" sz="7200" u="none" cap="small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Gedeelde mobiliteit</a:t>
            </a:r>
            <a:endParaRPr b="1" i="0" sz="4000" u="none" cap="small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9"/>
          <p:cNvSpPr/>
          <p:nvPr/>
        </p:nvSpPr>
        <p:spPr>
          <a:xfrm>
            <a:off x="375801" y="2193099"/>
            <a:ext cx="6543300" cy="3361800"/>
          </a:xfrm>
          <a:prstGeom prst="rect">
            <a:avLst/>
          </a:prstGeom>
          <a:solidFill>
            <a:srgbClr val="A0B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59"/>
          <p:cNvGrpSpPr/>
          <p:nvPr/>
        </p:nvGrpSpPr>
        <p:grpSpPr>
          <a:xfrm>
            <a:off x="7347803" y="2193146"/>
            <a:ext cx="3371083" cy="3361957"/>
            <a:chOff x="7012593" y="1865439"/>
            <a:chExt cx="3035918" cy="3027699"/>
          </a:xfrm>
        </p:grpSpPr>
        <p:pic>
          <p:nvPicPr>
            <p:cNvPr id="388" name="Google Shape;388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3816" y="3498443"/>
              <a:ext cx="1394695" cy="139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12594" y="3498443"/>
              <a:ext cx="1394695" cy="139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3816" y="1865440"/>
              <a:ext cx="1394695" cy="139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12593" y="1865439"/>
              <a:ext cx="1394695" cy="13946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59"/>
          <p:cNvSpPr/>
          <p:nvPr/>
        </p:nvSpPr>
        <p:spPr>
          <a:xfrm>
            <a:off x="583967" y="4600873"/>
            <a:ext cx="35799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2800" u="none" cap="none" strike="noStrike">
                <a:solidFill>
                  <a:srgbClr val="F0F3DF"/>
                </a:solidFill>
                <a:latin typeface="Teko"/>
                <a:ea typeface="Teko"/>
                <a:cs typeface="Teko"/>
                <a:sym typeface="Teko"/>
              </a:rPr>
              <a:t>Jeffrey Matthijs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2400" u="none" cap="none" strike="noStrike">
                <a:solidFill>
                  <a:srgbClr val="F0F3DF"/>
                </a:solidFill>
                <a:latin typeface="Teko"/>
                <a:ea typeface="Teko"/>
                <a:cs typeface="Teko"/>
                <a:sym typeface="Teko"/>
              </a:rPr>
              <a:t>@jeffreymatthijs</a:t>
            </a:r>
            <a:endParaRPr b="0" i="0" sz="2400" u="none" cap="none" strike="noStrike">
              <a:solidFill>
                <a:srgbClr val="F0F3D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3" name="Google Shape;393;p59"/>
          <p:cNvSpPr/>
          <p:nvPr/>
        </p:nvSpPr>
        <p:spPr>
          <a:xfrm>
            <a:off x="4592647" y="4871623"/>
            <a:ext cx="25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2800" u="none" cap="none" strike="noStrike">
                <a:solidFill>
                  <a:srgbClr val="F0F3DF"/>
                </a:solidFill>
                <a:latin typeface="Teko"/>
                <a:ea typeface="Teko"/>
                <a:cs typeface="Teko"/>
                <a:sym typeface="Teko"/>
              </a:rPr>
              <a:t>09/04/2020</a:t>
            </a:r>
            <a:endParaRPr b="0" i="0" sz="2800" u="none" cap="none" strike="noStrike">
              <a:solidFill>
                <a:srgbClr val="F0F3D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94" name="Google Shape;394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61252" y="5852300"/>
            <a:ext cx="1635744" cy="63076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9"/>
          <p:cNvSpPr/>
          <p:nvPr/>
        </p:nvSpPr>
        <p:spPr>
          <a:xfrm>
            <a:off x="475680" y="2353937"/>
            <a:ext cx="62580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800" u="none" cap="none" strike="noStrike">
                <a:solidFill>
                  <a:srgbClr val="F0F3DF"/>
                </a:solidFill>
                <a:latin typeface="Teko"/>
                <a:ea typeface="Teko"/>
                <a:cs typeface="Teko"/>
                <a:sym typeface="Teko"/>
              </a:rPr>
              <a:t>Webinar: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800" u="none" cap="none" strike="noStrike">
                <a:solidFill>
                  <a:srgbClr val="F0F3DF"/>
                </a:solidFill>
                <a:latin typeface="Teko"/>
                <a:ea typeface="Teko"/>
                <a:cs typeface="Teko"/>
                <a:sym typeface="Teko"/>
              </a:rPr>
              <a:t>OSLO standaard</a:t>
            </a:r>
            <a:endParaRPr b="0" i="0" sz="4800" u="none" cap="none" strike="noStrike">
              <a:solidFill>
                <a:srgbClr val="F0F3D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96" name="Google Shape;396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45644" y="5897685"/>
            <a:ext cx="1668234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/>
          <p:nvPr>
            <p:ph idx="1" type="body"/>
          </p:nvPr>
        </p:nvSpPr>
        <p:spPr>
          <a:xfrm>
            <a:off x="1159636" y="463679"/>
            <a:ext cx="10081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nl-BE" sz="4400" u="none" cap="none" strike="noStrike">
                <a:solidFill>
                  <a:srgbClr val="A0B100"/>
                </a:solidFill>
                <a:latin typeface="Calibri"/>
                <a:ea typeface="Calibri"/>
                <a:cs typeface="Calibri"/>
                <a:sym typeface="Calibri"/>
              </a:rPr>
              <a:t>Inhoud</a:t>
            </a:r>
            <a:endParaRPr/>
          </a:p>
        </p:txBody>
      </p:sp>
      <p:sp>
        <p:nvSpPr>
          <p:cNvPr id="402" name="Google Shape;402;p60"/>
          <p:cNvSpPr txBox="1"/>
          <p:nvPr/>
        </p:nvSpPr>
        <p:spPr>
          <a:xfrm>
            <a:off x="766731" y="1483283"/>
            <a:ext cx="11425200" cy="21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000" u="none" cap="none" strike="noStrike">
                <a:solidFill>
                  <a:srgbClr val="A0B100"/>
                </a:solidFill>
                <a:latin typeface="Calibri"/>
                <a:ea typeface="Calibri"/>
                <a:cs typeface="Calibri"/>
                <a:sym typeface="Calibri"/>
              </a:rPr>
              <a:t>1// </a:t>
            </a:r>
            <a:r>
              <a:rPr b="0" i="0" lang="nl-BE" sz="4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Autodelen.net anno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000" u="none" cap="none" strike="noStrike">
                <a:solidFill>
                  <a:srgbClr val="A0B100"/>
                </a:solidFill>
                <a:latin typeface="Calibri"/>
                <a:ea typeface="Calibri"/>
                <a:cs typeface="Calibri"/>
                <a:sym typeface="Calibri"/>
              </a:rPr>
              <a:t>2// </a:t>
            </a:r>
            <a:r>
              <a:rPr b="0" i="0" lang="nl-BE" sz="4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Gedeelde mobiliteit anno 2020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000" u="none" cap="none" strike="noStrike">
                <a:solidFill>
                  <a:srgbClr val="A0B100"/>
                </a:solidFill>
                <a:latin typeface="Calibri"/>
                <a:ea typeface="Calibri"/>
                <a:cs typeface="Calibri"/>
                <a:sym typeface="Calibri"/>
              </a:rPr>
              <a:t>3// </a:t>
            </a:r>
            <a:r>
              <a:rPr b="0" i="0" lang="nl-BE" sz="4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Spring mee op de standaard kar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0728" y="6055727"/>
            <a:ext cx="1418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96" y="4487003"/>
            <a:ext cx="9144001" cy="21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165359">
            <a:off x="8712083" y="1198562"/>
            <a:ext cx="2519303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6425" y="1642262"/>
            <a:ext cx="4164084" cy="169746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1"/>
          <p:cNvSpPr txBox="1"/>
          <p:nvPr/>
        </p:nvSpPr>
        <p:spPr>
          <a:xfrm>
            <a:off x="702021" y="301999"/>
            <a:ext cx="120192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nl-BE" sz="4400" u="none" cap="small" strike="noStrike">
                <a:solidFill>
                  <a:srgbClr val="A0B159"/>
                </a:solidFill>
                <a:latin typeface="Arial"/>
                <a:ea typeface="Arial"/>
                <a:cs typeface="Arial"/>
                <a:sym typeface="Arial"/>
              </a:rPr>
              <a:t>Autodelen.net</a:t>
            </a:r>
            <a:endParaRPr b="1" i="0" sz="2000" u="none" cap="small" strike="noStrike">
              <a:solidFill>
                <a:srgbClr val="A0B1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12414" y="5819592"/>
            <a:ext cx="1635744" cy="63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4607" y="3081149"/>
            <a:ext cx="2535975" cy="1664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671" y="1411051"/>
            <a:ext cx="1767095" cy="485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0497" y="4849971"/>
            <a:ext cx="3030723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66435" y="3557967"/>
            <a:ext cx="2496158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47080" y="5969861"/>
            <a:ext cx="1262596" cy="58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39873" y="5947687"/>
            <a:ext cx="1418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1167625"/>
            <a:ext cx="12192001" cy="56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/>
          <p:nvPr/>
        </p:nvSpPr>
        <p:spPr>
          <a:xfrm>
            <a:off x="375801" y="2193099"/>
            <a:ext cx="6543300" cy="3361800"/>
          </a:xfrm>
          <a:prstGeom prst="rect">
            <a:avLst/>
          </a:prstGeom>
          <a:solidFill>
            <a:srgbClr val="A0B1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" name="Google Shape;425;p62"/>
          <p:cNvGrpSpPr/>
          <p:nvPr/>
        </p:nvGrpSpPr>
        <p:grpSpPr>
          <a:xfrm>
            <a:off x="7347803" y="2193146"/>
            <a:ext cx="3371083" cy="3361957"/>
            <a:chOff x="7012593" y="1865439"/>
            <a:chExt cx="3035918" cy="3027699"/>
          </a:xfrm>
        </p:grpSpPr>
        <p:pic>
          <p:nvPicPr>
            <p:cNvPr id="426" name="Google Shape;426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3816" y="3498443"/>
              <a:ext cx="1394695" cy="139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12594" y="3498443"/>
              <a:ext cx="1394695" cy="139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3816" y="1865440"/>
              <a:ext cx="1394695" cy="1394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12593" y="1865439"/>
              <a:ext cx="1394695" cy="13946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62"/>
          <p:cNvSpPr/>
          <p:nvPr/>
        </p:nvSpPr>
        <p:spPr>
          <a:xfrm>
            <a:off x="475680" y="2305696"/>
            <a:ext cx="66255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000" u="none" cap="none" strike="noStrike">
                <a:solidFill>
                  <a:srgbClr val="F0F3DF"/>
                </a:solidFill>
                <a:latin typeface="Teko"/>
                <a:ea typeface="Teko"/>
                <a:cs typeface="Teko"/>
                <a:sym typeface="Teko"/>
              </a:rPr>
              <a:t>Gedeelde mobiliteit in Vlaanderen</a:t>
            </a:r>
            <a:endParaRPr b="0" i="0" sz="4000" u="none" cap="none" strike="noStrike">
              <a:solidFill>
                <a:srgbClr val="F0F3D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0F3D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31" name="Google Shape;431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12414" y="5819592"/>
            <a:ext cx="1635744" cy="63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47080" y="5969861"/>
            <a:ext cx="1262596" cy="58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39873" y="5947687"/>
            <a:ext cx="1418000" cy="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/>
        </p:nvSpPr>
        <p:spPr>
          <a:xfrm>
            <a:off x="1697097" y="1674036"/>
            <a:ext cx="2088300" cy="5079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Roundtrip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station based</a:t>
            </a:r>
            <a:endParaRPr b="1" i="0" sz="1350" u="none" cap="none" strike="noStrik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39" name="Google Shape;439;p63"/>
          <p:cNvSpPr txBox="1"/>
          <p:nvPr/>
        </p:nvSpPr>
        <p:spPr>
          <a:xfrm>
            <a:off x="8258665" y="3569630"/>
            <a:ext cx="2234400" cy="4155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Free floating operational area</a:t>
            </a:r>
            <a:endParaRPr/>
          </a:p>
        </p:txBody>
      </p:sp>
      <p:sp>
        <p:nvSpPr>
          <p:cNvPr id="440" name="Google Shape;440;p63"/>
          <p:cNvSpPr txBox="1"/>
          <p:nvPr/>
        </p:nvSpPr>
        <p:spPr>
          <a:xfrm>
            <a:off x="1610049" y="3565246"/>
            <a:ext cx="2262300" cy="4155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Roundtrip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homezone based</a:t>
            </a:r>
            <a:endParaRPr/>
          </a:p>
        </p:txBody>
      </p:sp>
      <p:sp>
        <p:nvSpPr>
          <p:cNvPr id="441" name="Google Shape;441;p63"/>
          <p:cNvSpPr txBox="1"/>
          <p:nvPr/>
        </p:nvSpPr>
        <p:spPr>
          <a:xfrm>
            <a:off x="8331795" y="1674199"/>
            <a:ext cx="2088300" cy="4155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Free floating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pool stations</a:t>
            </a:r>
            <a:endParaRPr/>
          </a:p>
        </p:txBody>
      </p:sp>
      <p:sp>
        <p:nvSpPr>
          <p:cNvPr id="442" name="Google Shape;442;p63"/>
          <p:cNvSpPr txBox="1"/>
          <p:nvPr/>
        </p:nvSpPr>
        <p:spPr>
          <a:xfrm>
            <a:off x="992096" y="1142902"/>
            <a:ext cx="1016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10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AUTODEELAANBIEDERS MET EIGEN VLOOT - BELGIË</a:t>
            </a:r>
            <a:endParaRPr b="1" i="0" sz="210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43" name="Google Shape;44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3885" y="4433098"/>
            <a:ext cx="1083039" cy="37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453" y="2265540"/>
            <a:ext cx="1048197" cy="44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357" y="4621463"/>
            <a:ext cx="1239077" cy="40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4681" y="2917062"/>
            <a:ext cx="876646" cy="32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5740" y="4204164"/>
            <a:ext cx="1823210" cy="28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2983" y="2255815"/>
            <a:ext cx="1467345" cy="469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zen car logo" id="449" name="Google Shape;449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2984" y="2800484"/>
            <a:ext cx="559070" cy="546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bee, la voiture des voisins" id="450" name="Google Shape;450;p63"/>
          <p:cNvPicPr preferRelativeResize="0"/>
          <p:nvPr/>
        </p:nvPicPr>
        <p:blipFill rotWithShape="1">
          <a:blip r:embed="rId10">
            <a:alphaModFix/>
          </a:blip>
          <a:srcRect b="82412" l="75505" r="0" t="5900"/>
          <a:stretch/>
        </p:blipFill>
        <p:spPr>
          <a:xfrm>
            <a:off x="2883491" y="4677004"/>
            <a:ext cx="1306791" cy="332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75910" y="5893687"/>
            <a:ext cx="1867144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693" y="2859116"/>
            <a:ext cx="1047035" cy="38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72377" y="2349194"/>
            <a:ext cx="931862" cy="313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coopstroom" id="454" name="Google Shape;454;p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09813" y="2859116"/>
            <a:ext cx="977900" cy="45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39873" y="5947687"/>
            <a:ext cx="1418000" cy="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838200" y="15970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Geluid van het publiek is standaard gedempt​.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Vragen, opmerkingen en voorstellen kunnen via de chatfunctie meegedeeld worden.</a:t>
            </a:r>
            <a:br>
              <a:rPr lang="nl-BE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Een ja/nee-vraag van onze kant, kan simpel en snel beantwoord worden via de chat: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akkoord = +1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niet akkoord = -1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6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71" name="Google Shape;271;p46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nl-BE"/>
              <a:t>Praktische afspraken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/>
        </p:nvSpPr>
        <p:spPr>
          <a:xfrm>
            <a:off x="1697097" y="1674036"/>
            <a:ext cx="2088300" cy="507900"/>
          </a:xfrm>
          <a:prstGeom prst="rect">
            <a:avLst/>
          </a:prstGeom>
          <a:noFill/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Roundtrip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station based</a:t>
            </a:r>
            <a:endParaRPr b="1" i="0" sz="135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61" name="Google Shape;461;p64"/>
          <p:cNvSpPr txBox="1"/>
          <p:nvPr/>
        </p:nvSpPr>
        <p:spPr>
          <a:xfrm>
            <a:off x="8258665" y="3569631"/>
            <a:ext cx="2234400" cy="507900"/>
          </a:xfrm>
          <a:prstGeom prst="rect">
            <a:avLst/>
          </a:prstGeom>
          <a:noFill/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Free floating operational area</a:t>
            </a:r>
            <a:endParaRPr b="1" i="0" sz="135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1610049" y="3565247"/>
            <a:ext cx="2262300" cy="507900"/>
          </a:xfrm>
          <a:prstGeom prst="rect">
            <a:avLst/>
          </a:prstGeom>
          <a:noFill/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Roundtrip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homezone based</a:t>
            </a:r>
            <a:endParaRPr b="1" i="0" sz="135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8331795" y="1674200"/>
            <a:ext cx="2088300" cy="507900"/>
          </a:xfrm>
          <a:prstGeom prst="rect">
            <a:avLst/>
          </a:prstGeom>
          <a:noFill/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Free floating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pool stations</a:t>
            </a:r>
            <a:endParaRPr b="1" i="0" sz="135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64" name="Google Shape;464;p64"/>
          <p:cNvSpPr txBox="1"/>
          <p:nvPr/>
        </p:nvSpPr>
        <p:spPr>
          <a:xfrm>
            <a:off x="992096" y="1142902"/>
            <a:ext cx="1016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10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AUTODEELAANBIEDERS MET EIGEN VLOOT - BELGIË</a:t>
            </a:r>
            <a:endParaRPr b="1" i="0" sz="210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fbeeldingsresultaat voor ubeeqo" id="465" name="Google Shape;46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049" y="2785992"/>
            <a:ext cx="1332056" cy="698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zipcar" id="466" name="Google Shape;46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9431" y="4729259"/>
            <a:ext cx="924387" cy="292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st Drive Logo" id="467" name="Google Shape;46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58094" y="4683689"/>
            <a:ext cx="851345" cy="318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drivenow" id="468" name="Google Shape;468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3748" y="4127787"/>
            <a:ext cx="1077373" cy="37468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4"/>
          <p:cNvSpPr txBox="1"/>
          <p:nvPr/>
        </p:nvSpPr>
        <p:spPr>
          <a:xfrm>
            <a:off x="5421372" y="3227417"/>
            <a:ext cx="2088300" cy="50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Verdwenen in  laatste jaar</a:t>
            </a:r>
            <a:endParaRPr b="1" i="0" sz="1350" u="none" cap="none" strike="noStrike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70" name="Google Shape;470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75910" y="5893687"/>
            <a:ext cx="1867144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39873" y="5947687"/>
            <a:ext cx="1418000" cy="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sresultaat voor cozycar" id="476" name="Google Shape;4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531" y="2011207"/>
            <a:ext cx="962921" cy="96292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5"/>
          <p:cNvSpPr txBox="1"/>
          <p:nvPr/>
        </p:nvSpPr>
        <p:spPr>
          <a:xfrm>
            <a:off x="1842569" y="1741839"/>
            <a:ext cx="2088300" cy="2538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Onder buren</a:t>
            </a:r>
            <a:endParaRPr/>
          </a:p>
        </p:txBody>
      </p:sp>
      <p:sp>
        <p:nvSpPr>
          <p:cNvPr id="478" name="Google Shape;478;p65"/>
          <p:cNvSpPr txBox="1"/>
          <p:nvPr/>
        </p:nvSpPr>
        <p:spPr>
          <a:xfrm>
            <a:off x="8237424" y="1741839"/>
            <a:ext cx="2088300" cy="2538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P2P autodelen</a:t>
            </a:r>
            <a:endParaRPr/>
          </a:p>
        </p:txBody>
      </p:sp>
      <p:sp>
        <p:nvSpPr>
          <p:cNvPr id="479" name="Google Shape;479;p65"/>
          <p:cNvSpPr txBox="1"/>
          <p:nvPr/>
        </p:nvSpPr>
        <p:spPr>
          <a:xfrm>
            <a:off x="1052517" y="1123952"/>
            <a:ext cx="1016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10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DELEN VAN PRIVÉWAGENS - BELGIË</a:t>
            </a:r>
            <a:endParaRPr b="1" i="0" sz="210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80" name="Google Shape;48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1969" y="2244310"/>
            <a:ext cx="1447319" cy="4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5"/>
          <p:cNvSpPr txBox="1"/>
          <p:nvPr/>
        </p:nvSpPr>
        <p:spPr>
          <a:xfrm>
            <a:off x="1970573" y="3077581"/>
            <a:ext cx="1832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050" u="none" cap="none" strike="noStrike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Kostprijs</a:t>
            </a:r>
            <a:endParaRPr b="0" i="0" sz="1050" u="none" cap="none" strike="noStrike">
              <a:solidFill>
                <a:srgbClr val="5482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5"/>
          <p:cNvSpPr txBox="1"/>
          <p:nvPr/>
        </p:nvSpPr>
        <p:spPr>
          <a:xfrm>
            <a:off x="1970573" y="3535820"/>
            <a:ext cx="183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050" u="none" cap="none" strike="noStrike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Eenmalig contract bij opstart</a:t>
            </a:r>
            <a:endParaRPr b="0" i="0" sz="1050" u="none" cap="none" strike="noStrike">
              <a:solidFill>
                <a:srgbClr val="5482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5"/>
          <p:cNvSpPr txBox="1"/>
          <p:nvPr/>
        </p:nvSpPr>
        <p:spPr>
          <a:xfrm>
            <a:off x="1970573" y="4409558"/>
            <a:ext cx="1832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050" u="none" cap="none" strike="noStrike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Afspraken op maat</a:t>
            </a:r>
            <a:endParaRPr b="0" i="0" sz="1050" u="none" cap="none" strike="noStrike">
              <a:solidFill>
                <a:srgbClr val="5482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65"/>
          <p:cNvCxnSpPr>
            <a:stCxn id="481" idx="2"/>
            <a:endCxn id="482" idx="0"/>
          </p:cNvCxnSpPr>
          <p:nvPr/>
        </p:nvCxnSpPr>
        <p:spPr>
          <a:xfrm>
            <a:off x="2886773" y="3331381"/>
            <a:ext cx="0" cy="204300"/>
          </a:xfrm>
          <a:prstGeom prst="straightConnector1">
            <a:avLst/>
          </a:prstGeom>
          <a:noFill/>
          <a:ln cap="flat" cmpd="sng" w="9525">
            <a:solidFill>
              <a:srgbClr val="5482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65"/>
          <p:cNvCxnSpPr>
            <a:stCxn id="482" idx="2"/>
            <a:endCxn id="483" idx="0"/>
          </p:cNvCxnSpPr>
          <p:nvPr/>
        </p:nvCxnSpPr>
        <p:spPr>
          <a:xfrm>
            <a:off x="2886773" y="3951320"/>
            <a:ext cx="0" cy="458100"/>
          </a:xfrm>
          <a:prstGeom prst="straightConnector1">
            <a:avLst/>
          </a:prstGeom>
          <a:noFill/>
          <a:ln cap="flat" cmpd="sng" w="9525">
            <a:solidFill>
              <a:srgbClr val="5482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65"/>
          <p:cNvSpPr txBox="1"/>
          <p:nvPr/>
        </p:nvSpPr>
        <p:spPr>
          <a:xfrm>
            <a:off x="8367364" y="3077581"/>
            <a:ext cx="1832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050" u="none" cap="none" strike="noStrike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Marktprijs</a:t>
            </a:r>
            <a:endParaRPr/>
          </a:p>
        </p:txBody>
      </p:sp>
      <p:sp>
        <p:nvSpPr>
          <p:cNvPr id="487" name="Google Shape;487;p65"/>
          <p:cNvSpPr txBox="1"/>
          <p:nvPr/>
        </p:nvSpPr>
        <p:spPr>
          <a:xfrm>
            <a:off x="8367364" y="3535820"/>
            <a:ext cx="183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050" u="none" cap="none" strike="noStrike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Telkens contract tussen autodelers</a:t>
            </a:r>
            <a:endParaRPr b="0" i="0" sz="1050" u="none" cap="none" strike="noStrike">
              <a:solidFill>
                <a:srgbClr val="5482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5"/>
          <p:cNvSpPr txBox="1"/>
          <p:nvPr/>
        </p:nvSpPr>
        <p:spPr>
          <a:xfrm>
            <a:off x="8367364" y="4420575"/>
            <a:ext cx="183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050" u="none" cap="none" strike="noStrike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Platform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050" u="none" cap="none" strike="noStrike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bepaalt</a:t>
            </a:r>
            <a:endParaRPr b="0" i="0" sz="1050" u="none" cap="none" strike="noStrike">
              <a:solidFill>
                <a:srgbClr val="5482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65"/>
          <p:cNvCxnSpPr>
            <a:stCxn id="486" idx="2"/>
            <a:endCxn id="487" idx="0"/>
          </p:cNvCxnSpPr>
          <p:nvPr/>
        </p:nvCxnSpPr>
        <p:spPr>
          <a:xfrm>
            <a:off x="9283564" y="3331381"/>
            <a:ext cx="0" cy="204300"/>
          </a:xfrm>
          <a:prstGeom prst="straightConnector1">
            <a:avLst/>
          </a:prstGeom>
          <a:noFill/>
          <a:ln cap="flat" cmpd="sng" w="9525">
            <a:solidFill>
              <a:srgbClr val="5482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65"/>
          <p:cNvCxnSpPr>
            <a:stCxn id="487" idx="2"/>
            <a:endCxn id="488" idx="0"/>
          </p:cNvCxnSpPr>
          <p:nvPr/>
        </p:nvCxnSpPr>
        <p:spPr>
          <a:xfrm>
            <a:off x="9283564" y="3951320"/>
            <a:ext cx="0" cy="469200"/>
          </a:xfrm>
          <a:prstGeom prst="straightConnector1">
            <a:avLst/>
          </a:prstGeom>
          <a:noFill/>
          <a:ln cap="flat" cmpd="sng" w="9525">
            <a:solidFill>
              <a:srgbClr val="5482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1" name="Google Shape;491;p65"/>
          <p:cNvSpPr/>
          <p:nvPr/>
        </p:nvSpPr>
        <p:spPr>
          <a:xfrm>
            <a:off x="1842568" y="2974129"/>
            <a:ext cx="2088000" cy="2025300"/>
          </a:xfrm>
          <a:prstGeom prst="rect">
            <a:avLst/>
          </a:prstGeom>
          <a:noFill/>
          <a:ln cap="flat" cmpd="sng" w="25400">
            <a:solidFill>
              <a:srgbClr val="548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5"/>
          <p:cNvSpPr/>
          <p:nvPr/>
        </p:nvSpPr>
        <p:spPr>
          <a:xfrm>
            <a:off x="8245993" y="2960860"/>
            <a:ext cx="2088000" cy="2038500"/>
          </a:xfrm>
          <a:prstGeom prst="rect">
            <a:avLst/>
          </a:prstGeom>
          <a:noFill/>
          <a:ln cap="flat" cmpd="sng" w="25400">
            <a:solidFill>
              <a:srgbClr val="5482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sresultaat voor getaround drivy logo" id="493" name="Google Shape;49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0056" y="2358713"/>
            <a:ext cx="1115295" cy="30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75910" y="5893687"/>
            <a:ext cx="1867144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9873" y="5947687"/>
            <a:ext cx="1418000" cy="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sresultaat voor blue bike" id="501" name="Google Shape;501;p66"/>
          <p:cNvPicPr preferRelativeResize="0"/>
          <p:nvPr/>
        </p:nvPicPr>
        <p:blipFill rotWithShape="1">
          <a:blip r:embed="rId3">
            <a:alphaModFix/>
          </a:blip>
          <a:srcRect b="15327" l="20500" r="20893" t="14364"/>
          <a:stretch/>
        </p:blipFill>
        <p:spPr>
          <a:xfrm>
            <a:off x="287293" y="1983344"/>
            <a:ext cx="924232" cy="693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mobit" id="502" name="Google Shape;50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8381" y="3205037"/>
            <a:ext cx="1067666" cy="498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115" y="3222684"/>
            <a:ext cx="748668" cy="46173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6"/>
          <p:cNvSpPr txBox="1"/>
          <p:nvPr/>
        </p:nvSpPr>
        <p:spPr>
          <a:xfrm>
            <a:off x="2083729" y="1655872"/>
            <a:ext cx="2495100" cy="3000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3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Back to one fietsen</a:t>
            </a:r>
            <a:endParaRPr b="1" i="0" sz="1350" u="none" cap="none" strike="noStrik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05" name="Google Shape;505;p66"/>
          <p:cNvSpPr txBox="1"/>
          <p:nvPr/>
        </p:nvSpPr>
        <p:spPr>
          <a:xfrm>
            <a:off x="7375455" y="2801769"/>
            <a:ext cx="3837900" cy="2538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Free floating steps en scooters</a:t>
            </a:r>
            <a:endParaRPr/>
          </a:p>
        </p:txBody>
      </p:sp>
      <p:pic>
        <p:nvPicPr>
          <p:cNvPr descr="Logo Trapido" id="506" name="Google Shape;506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4789" y="2143143"/>
            <a:ext cx="1261151" cy="376312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6"/>
          <p:cNvSpPr txBox="1"/>
          <p:nvPr/>
        </p:nvSpPr>
        <p:spPr>
          <a:xfrm>
            <a:off x="6927743" y="1650353"/>
            <a:ext cx="4623300" cy="2538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Back to many (pool stations) fietsen</a:t>
            </a:r>
            <a:endParaRPr/>
          </a:p>
        </p:txBody>
      </p:sp>
      <p:pic>
        <p:nvPicPr>
          <p:cNvPr descr="Afbeeldingsresultaat voor velo antwerpen" id="508" name="Google Shape;508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4325" y="2080451"/>
            <a:ext cx="1065416" cy="53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villo! brussel" id="509" name="Google Shape;509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92441" y="2080450"/>
            <a:ext cx="1055716" cy="515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cloudbike" id="510" name="Google Shape;510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81104" y="3188907"/>
            <a:ext cx="702334" cy="58762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2102220" y="3815603"/>
            <a:ext cx="1694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6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(met afgebakende drop zones)</a:t>
            </a:r>
            <a:endParaRPr b="0" i="0" sz="6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6"/>
          <p:cNvSpPr txBox="1"/>
          <p:nvPr/>
        </p:nvSpPr>
        <p:spPr>
          <a:xfrm>
            <a:off x="674569" y="1131505"/>
            <a:ext cx="1087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10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FIETSDELEN EN GEDEELDE MICROMOBILITEIT IN BELGIË</a:t>
            </a:r>
            <a:endParaRPr b="1" i="0" sz="210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fbeeldingsresultaat voor mobit" id="513" name="Google Shape;51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3385" y="2095080"/>
            <a:ext cx="976929" cy="45618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6"/>
          <p:cNvSpPr txBox="1"/>
          <p:nvPr/>
        </p:nvSpPr>
        <p:spPr>
          <a:xfrm>
            <a:off x="3979883" y="3815603"/>
            <a:ext cx="1860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6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(evt. met afgebakende drop zones)</a:t>
            </a:r>
            <a:endParaRPr b="0" i="0" sz="6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sresultaat voor scooty antwerpen" id="515" name="Google Shape;515;p66"/>
          <p:cNvPicPr preferRelativeResize="0"/>
          <p:nvPr/>
        </p:nvPicPr>
        <p:blipFill rotWithShape="1">
          <a:blip r:embed="rId10">
            <a:alphaModFix/>
          </a:blip>
          <a:srcRect b="24962" l="0" r="0" t="23493"/>
          <a:stretch/>
        </p:blipFill>
        <p:spPr>
          <a:xfrm>
            <a:off x="9957775" y="3997379"/>
            <a:ext cx="1537215" cy="41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241038" y="3511393"/>
            <a:ext cx="822077" cy="285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517" name="Google Shape;517;p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316243" y="3168618"/>
            <a:ext cx="534686" cy="518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li.me/hubfs/Assets/lime-logo-green.png" id="518" name="Google Shape;518;p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53645" y="3797350"/>
            <a:ext cx="796938" cy="28718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6"/>
          <p:cNvSpPr txBox="1"/>
          <p:nvPr/>
        </p:nvSpPr>
        <p:spPr>
          <a:xfrm>
            <a:off x="6886580" y="5206232"/>
            <a:ext cx="2234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Elektrische steps</a:t>
            </a:r>
            <a:endParaRPr b="1" i="0" sz="105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20" name="Google Shape;520;p66"/>
          <p:cNvSpPr txBox="1"/>
          <p:nvPr/>
        </p:nvSpPr>
        <p:spPr>
          <a:xfrm>
            <a:off x="9504510" y="5208059"/>
            <a:ext cx="2569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rgbClr val="576063"/>
                </a:solidFill>
                <a:latin typeface="Lucida Sans"/>
                <a:ea typeface="Lucida Sans"/>
                <a:cs typeface="Lucida Sans"/>
                <a:sym typeface="Lucida Sans"/>
              </a:rPr>
              <a:t>Elektrische scooters</a:t>
            </a:r>
            <a:endParaRPr b="1" i="0" sz="1050" u="none" cap="none" strike="noStrike">
              <a:solidFill>
                <a:srgbClr val="576063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21" name="Google Shape;521;p66"/>
          <p:cNvSpPr txBox="1"/>
          <p:nvPr/>
        </p:nvSpPr>
        <p:spPr>
          <a:xfrm>
            <a:off x="1797655" y="2772964"/>
            <a:ext cx="2991300" cy="253800"/>
          </a:xfrm>
          <a:prstGeom prst="rect">
            <a:avLst/>
          </a:prstGeom>
          <a:solidFill>
            <a:srgbClr val="548235"/>
          </a:solidFill>
          <a:ln cap="flat" cmpd="sng" w="2857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05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Free floating fietsen</a:t>
            </a:r>
            <a:endParaRPr/>
          </a:p>
        </p:txBody>
      </p:sp>
      <p:pic>
        <p:nvPicPr>
          <p:cNvPr descr="Afbeeldingsresultaat voor dott scooter" id="522" name="Google Shape;522;p6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09917" y="3856216"/>
            <a:ext cx="667987" cy="22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jump bikes logo" id="523" name="Google Shape;523;p66"/>
          <p:cNvPicPr preferRelativeResize="0"/>
          <p:nvPr/>
        </p:nvPicPr>
        <p:blipFill rotWithShape="1">
          <a:blip r:embed="rId15">
            <a:alphaModFix/>
          </a:blip>
          <a:srcRect b="18833" l="0" r="0" t="14307"/>
          <a:stretch/>
        </p:blipFill>
        <p:spPr>
          <a:xfrm>
            <a:off x="973449" y="4146639"/>
            <a:ext cx="1399463" cy="578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donkey republic logo" id="524" name="Google Shape;524;p66"/>
          <p:cNvPicPr preferRelativeResize="0"/>
          <p:nvPr/>
        </p:nvPicPr>
        <p:blipFill rotWithShape="1">
          <a:blip r:embed="rId16">
            <a:alphaModFix/>
          </a:blip>
          <a:srcRect b="25759" l="0" r="0" t="29379"/>
          <a:stretch/>
        </p:blipFill>
        <p:spPr>
          <a:xfrm>
            <a:off x="2455100" y="4133279"/>
            <a:ext cx="3243675" cy="60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06827" y="4300438"/>
            <a:ext cx="848158" cy="295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66"/>
          <p:cNvCxnSpPr/>
          <p:nvPr/>
        </p:nvCxnSpPr>
        <p:spPr>
          <a:xfrm>
            <a:off x="9504510" y="3078769"/>
            <a:ext cx="0" cy="2358300"/>
          </a:xfrm>
          <a:prstGeom prst="straightConnector1">
            <a:avLst/>
          </a:prstGeom>
          <a:noFill/>
          <a:ln cap="flat" cmpd="sng" w="9525">
            <a:solidFill>
              <a:srgbClr val="5760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7" name="Google Shape;527;p6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414316" y="3158621"/>
            <a:ext cx="544547" cy="569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sresultaat voor felyx logo" id="528" name="Google Shape;528;p66"/>
          <p:cNvPicPr preferRelativeResize="0"/>
          <p:nvPr/>
        </p:nvPicPr>
        <p:blipFill rotWithShape="1">
          <a:blip r:embed="rId18">
            <a:alphaModFix/>
          </a:blip>
          <a:srcRect b="30338" l="0" r="0" t="27721"/>
          <a:stretch/>
        </p:blipFill>
        <p:spPr>
          <a:xfrm>
            <a:off x="10171319" y="4545447"/>
            <a:ext cx="1230171" cy="38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703760" y="2115574"/>
            <a:ext cx="1233523" cy="431906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6"/>
          <p:cNvSpPr txBox="1"/>
          <p:nvPr/>
        </p:nvSpPr>
        <p:spPr>
          <a:xfrm>
            <a:off x="4703760" y="2567688"/>
            <a:ext cx="16944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6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(particulier fietsdelen)</a:t>
            </a:r>
            <a:endParaRPr b="0" i="0" sz="6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6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375910" y="5893687"/>
            <a:ext cx="1867144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39873" y="5947687"/>
            <a:ext cx="1418000" cy="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7080" y="5969861"/>
            <a:ext cx="1262596" cy="58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2414" y="5819592"/>
            <a:ext cx="1635744" cy="63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874" y="5969861"/>
            <a:ext cx="1418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7"/>
          <p:cNvSpPr txBox="1"/>
          <p:nvPr/>
        </p:nvSpPr>
        <p:spPr>
          <a:xfrm>
            <a:off x="406688" y="202610"/>
            <a:ext cx="128976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nl-BE" sz="4400" u="none" cap="small" strike="noStrike">
                <a:solidFill>
                  <a:srgbClr val="A0B159"/>
                </a:solidFill>
                <a:latin typeface="Arial"/>
                <a:ea typeface="Arial"/>
                <a:cs typeface="Arial"/>
                <a:sym typeface="Arial"/>
              </a:rPr>
              <a:t>Belang OSLO voor sector</a:t>
            </a:r>
            <a:endParaRPr b="1" i="0" sz="2000" u="none" cap="small" strike="noStrike">
              <a:solidFill>
                <a:srgbClr val="A0B1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7"/>
          <p:cNvSpPr txBox="1"/>
          <p:nvPr/>
        </p:nvSpPr>
        <p:spPr>
          <a:xfrm>
            <a:off x="0" y="1302961"/>
            <a:ext cx="12390900" cy="43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000" u="none" cap="none" strike="noStrike">
                <a:solidFill>
                  <a:srgbClr val="A0B100"/>
                </a:solidFill>
                <a:latin typeface="Calibri"/>
                <a:ea typeface="Calibri"/>
                <a:cs typeface="Calibri"/>
                <a:sym typeface="Calibri"/>
              </a:rPr>
              <a:t>1/ Europa </a:t>
            </a:r>
            <a:r>
              <a:rPr b="0" i="0" lang="nl-BE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Richtlijn National access point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3" marL="8001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nl-BE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Standaardisatie semantiek en technologie</a:t>
            </a:r>
            <a:endParaRPr b="0" i="0" sz="24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3" marL="8001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nl-BE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Vlaamse mobiliteitscentrale (OSLO-traject)</a:t>
            </a:r>
            <a:endParaRPr b="0" i="0" sz="24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A0B1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nl-BE" sz="4000" u="none" cap="none" strike="noStrike">
                <a:solidFill>
                  <a:srgbClr val="A0B100"/>
                </a:solidFill>
                <a:latin typeface="Calibri"/>
                <a:ea typeface="Calibri"/>
                <a:cs typeface="Calibri"/>
                <a:sym typeface="Calibri"/>
              </a:rPr>
              <a:t>2/ Vlaanderen </a:t>
            </a:r>
            <a:r>
              <a:rPr b="0" i="0" lang="nl-BE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decreet basisbereikbaarheid</a:t>
            </a:r>
            <a:endParaRPr/>
          </a:p>
          <a:p>
            <a:pPr indent="-342900" lvl="3" marL="8001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nl-BE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Vervoerregio’s + 4 transportlagen</a:t>
            </a:r>
            <a:endParaRPr/>
          </a:p>
          <a:p>
            <a:pPr indent="-342900" lvl="3" marL="8001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0" i="0" lang="nl-BE" sz="2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Comimobiliteit en mobipunten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0541" y="4603369"/>
            <a:ext cx="81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QSIjrw1tnyPXRt0g0chZ5OPybOi5UT-ZiEG2LYmzPQcXjuCAqheszoXVbu4w03lj-eT1hFGbk1SmibgSddGMcjaKSm69yrRsnZgOEKylRi1LxD3qf116uy44GL8PG5lDvWqro2I" id="547" name="Google Shape;54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950" y="475636"/>
            <a:ext cx="8781948" cy="5494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2414" y="5819592"/>
            <a:ext cx="1635744" cy="63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874" y="5969861"/>
            <a:ext cx="1418000" cy="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9"/>
          <p:cNvPicPr preferRelativeResize="0"/>
          <p:nvPr/>
        </p:nvPicPr>
        <p:blipFill rotWithShape="1">
          <a:blip r:embed="rId3">
            <a:alphaModFix/>
          </a:blip>
          <a:srcRect b="26306" l="18668" r="17746" t="31079"/>
          <a:stretch/>
        </p:blipFill>
        <p:spPr>
          <a:xfrm>
            <a:off x="0" y="1844250"/>
            <a:ext cx="12192000" cy="33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9"/>
          <p:cNvSpPr txBox="1"/>
          <p:nvPr/>
        </p:nvSpPr>
        <p:spPr>
          <a:xfrm>
            <a:off x="561412" y="365615"/>
            <a:ext cx="120192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nl-BE" sz="4400" u="none" cap="small" strike="noStrike">
                <a:solidFill>
                  <a:srgbClr val="A0B159"/>
                </a:solidFill>
                <a:latin typeface="Arial"/>
                <a:ea typeface="Arial"/>
                <a:cs typeface="Arial"/>
                <a:sym typeface="Arial"/>
              </a:rPr>
              <a:t>Mobipunten in progress</a:t>
            </a:r>
            <a:endParaRPr b="1" i="0" sz="2000" u="none" cap="small" strike="noStrike">
              <a:solidFill>
                <a:srgbClr val="A0B1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2414" y="5819592"/>
            <a:ext cx="1635744" cy="63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874" y="5969861"/>
            <a:ext cx="1418000" cy="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0"/>
          <p:cNvSpPr txBox="1"/>
          <p:nvPr>
            <p:ph idx="1" type="body"/>
          </p:nvPr>
        </p:nvSpPr>
        <p:spPr>
          <a:xfrm>
            <a:off x="1303028" y="401217"/>
            <a:ext cx="10094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 sz="4000">
                <a:latin typeface="Arial"/>
                <a:ea typeface="Arial"/>
                <a:cs typeface="Arial"/>
                <a:sym typeface="Arial"/>
              </a:rPr>
              <a:t>DIENSTEN AUTODELEN.NET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0"/>
          <p:cNvSpPr txBox="1"/>
          <p:nvPr>
            <p:ph idx="4294967295" type="body"/>
          </p:nvPr>
        </p:nvSpPr>
        <p:spPr>
          <a:xfrm>
            <a:off x="-46652" y="4395138"/>
            <a:ext cx="56919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nl-BE" sz="3200">
                <a:solidFill>
                  <a:srgbClr val="A0B159"/>
                </a:solidFill>
              </a:rPr>
              <a:t>Uitbouwen van Mobipunten</a:t>
            </a:r>
            <a:endParaRPr b="1" sz="3200">
              <a:solidFill>
                <a:srgbClr val="A0B159"/>
              </a:solidFill>
            </a:endParaRPr>
          </a:p>
        </p:txBody>
      </p:sp>
      <p:pic>
        <p:nvPicPr>
          <p:cNvPr descr="foto van Autodelen.net." id="564" name="Google Shape;56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8151" y="-628896"/>
            <a:ext cx="5403849" cy="493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" y="0"/>
            <a:ext cx="7667501" cy="349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0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7648" y="3494638"/>
            <a:ext cx="6494400" cy="33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/>
          <p:nvPr/>
        </p:nvSpPr>
        <p:spPr>
          <a:xfrm>
            <a:off x="561412" y="365615"/>
            <a:ext cx="120192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nl-BE" sz="4400" u="none" cap="small" strike="noStrike">
                <a:solidFill>
                  <a:srgbClr val="A0B159"/>
                </a:solidFill>
                <a:latin typeface="Arial"/>
                <a:ea typeface="Arial"/>
                <a:cs typeface="Arial"/>
                <a:sym typeface="Arial"/>
              </a:rPr>
              <a:t>7. Bijkomende incentives</a:t>
            </a:r>
            <a:endParaRPr b="1" i="0" sz="2000" u="none" cap="small" strike="noStrike">
              <a:solidFill>
                <a:srgbClr val="A0B1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5282" y="6199526"/>
            <a:ext cx="1529594" cy="5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7080" y="5969861"/>
            <a:ext cx="1262596" cy="58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052914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1"/>
          <p:cNvSpPr txBox="1"/>
          <p:nvPr/>
        </p:nvSpPr>
        <p:spPr>
          <a:xfrm>
            <a:off x="7222653" y="2930873"/>
            <a:ext cx="58080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Autodelen.net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jeffrey@autodelen.net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https://be.linkedin.com/in/jeffreymatthijs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@jeffreymatthijs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9979" y="5207592"/>
            <a:ext cx="1418000" cy="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2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OSLO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buiten, object, gebouw, water&#10;&#10;Beschrijving is gegenereerd met zeer hoge betrouwbaarheid" id="587" name="Google Shape;587;p73"/>
          <p:cNvPicPr preferRelativeResize="0"/>
          <p:nvPr/>
        </p:nvPicPr>
        <p:blipFill rotWithShape="1">
          <a:blip r:embed="rId3">
            <a:alphaModFix/>
          </a:blip>
          <a:srcRect b="0" l="2445" r="11451" t="49"/>
          <a:stretch/>
        </p:blipFill>
        <p:spPr>
          <a:xfrm>
            <a:off x="-2087" y="-777"/>
            <a:ext cx="12195607" cy="686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Google Shape;276;p47"/>
          <p:cNvGraphicFramePr/>
          <p:nvPr/>
        </p:nvGraphicFramePr>
        <p:xfrm>
          <a:off x="1383231" y="175536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{D6F203CC-3F28-4138-AA93-CAF310EA0819}</a:tableStyleId>
              </a:tblPr>
              <a:tblGrid>
                <a:gridCol w="7203150"/>
                <a:gridCol w="2222375"/>
              </a:tblGrid>
              <a:tr h="52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</a:t>
                      </a: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Aanleiding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’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2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Deelmobiliteit in Vlaanderen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10’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2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</a:t>
                      </a: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OSLO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’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2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</a:t>
                      </a: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Gelopen traject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10’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2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</a:t>
                      </a: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Eindresultaat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’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2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Proof-of-concept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’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Q&amp;A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10’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Volgende stappen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nl-BE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’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77" name="Google Shape;277;p47"/>
          <p:cNvSpPr txBox="1"/>
          <p:nvPr/>
        </p:nvSpPr>
        <p:spPr>
          <a:xfrm>
            <a:off x="838201" y="129049"/>
            <a:ext cx="80649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nl-BE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1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4"/>
          <p:cNvSpPr txBox="1"/>
          <p:nvPr>
            <p:ph type="title"/>
          </p:nvPr>
        </p:nvSpPr>
        <p:spPr>
          <a:xfrm>
            <a:off x="1152000" y="1483800"/>
            <a:ext cx="9888000" cy="389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O</a:t>
            </a:r>
            <a:r>
              <a:rPr lang="nl-BE"/>
              <a:t>pen </a:t>
            </a:r>
            <a:r>
              <a:rPr b="1" lang="nl-BE"/>
              <a:t>S</a:t>
            </a:r>
            <a:r>
              <a:rPr lang="nl-BE"/>
              <a:t>tandaarden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voor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L</a:t>
            </a:r>
            <a:r>
              <a:rPr lang="nl-BE"/>
              <a:t>inkende </a:t>
            </a:r>
            <a:r>
              <a:rPr b="1" lang="nl-BE"/>
              <a:t>O</a:t>
            </a:r>
            <a:r>
              <a:rPr lang="nl-BE"/>
              <a:t>rganisaties</a:t>
            </a:r>
            <a:endParaRPr/>
          </a:p>
        </p:txBody>
      </p:sp>
      <p:sp>
        <p:nvSpPr>
          <p:cNvPr id="594" name="Google Shape;594;p74"/>
          <p:cNvSpPr/>
          <p:nvPr/>
        </p:nvSpPr>
        <p:spPr>
          <a:xfrm>
            <a:off x="715350" y="5764625"/>
            <a:ext cx="1921500" cy="91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462" y="410225"/>
            <a:ext cx="8625075" cy="60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6"/>
          <p:cNvSpPr txBox="1"/>
          <p:nvPr>
            <p:ph type="title"/>
          </p:nvPr>
        </p:nvSpPr>
        <p:spPr>
          <a:xfrm>
            <a:off x="610400" y="2734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</a:pPr>
            <a:r>
              <a:rPr lang="nl-BE" sz="3700">
                <a:latin typeface="Proxima Nova"/>
                <a:ea typeface="Proxima Nova"/>
                <a:cs typeface="Proxima Nova"/>
                <a:sym typeface="Proxima Nova"/>
              </a:rPr>
              <a:t>Niveaus van </a:t>
            </a:r>
            <a:r>
              <a:rPr lang="nl-BE" sz="3700">
                <a:latin typeface="Proxima Nova"/>
                <a:ea typeface="Proxima Nova"/>
                <a:cs typeface="Proxima Nova"/>
                <a:sym typeface="Proxima Nova"/>
              </a:rPr>
              <a:t>interoperabiliteit</a:t>
            </a:r>
            <a:endParaRPr sz="3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fbeelding met schermafbeelding&#10;&#10;Beschrijving is gegenereerd met zeer hoge betrouwbaarheid" id="605" name="Google Shape;60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8188" y="1339228"/>
            <a:ext cx="5526065" cy="1235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schermafbeelding&#10;&#10;Beschrijving is gegenereerd met zeer hoge betrouwbaarheid" id="606" name="Google Shape;60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8188" y="2581392"/>
            <a:ext cx="5526065" cy="1235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geel, tekening&#10;&#10;Beschrijving is gegenereerd met zeer hoge betrouwbaarheid" id="607" name="Google Shape;60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8187" y="3824259"/>
            <a:ext cx="5526065" cy="1234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geel, tekening&#10;&#10;Beschrijving is gegenereerd met zeer hoge betrouwbaarheid"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8187" y="5066421"/>
            <a:ext cx="5526065" cy="123452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6"/>
          <p:cNvSpPr/>
          <p:nvPr/>
        </p:nvSpPr>
        <p:spPr>
          <a:xfrm>
            <a:off x="3443091" y="1465021"/>
            <a:ext cx="5292300" cy="626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</a:t>
            </a:r>
            <a:r>
              <a:rPr b="1" lang="nl-BE" sz="1900">
                <a:solidFill>
                  <a:schemeClr val="dk1"/>
                </a:solidFill>
              </a:rPr>
              <a:t>e </a:t>
            </a:r>
            <a:r>
              <a:rPr b="1" i="0" lang="nl-BE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interoperabili</a:t>
            </a:r>
            <a:r>
              <a:rPr b="1" lang="nl-BE" sz="1900">
                <a:solidFill>
                  <a:schemeClr val="dk1"/>
                </a:solidFill>
              </a:rPr>
              <a:t>teit</a:t>
            </a:r>
            <a:endParaRPr sz="1900"/>
          </a:p>
        </p:txBody>
      </p:sp>
      <p:sp>
        <p:nvSpPr>
          <p:cNvPr id="610" name="Google Shape;610;p76"/>
          <p:cNvSpPr/>
          <p:nvPr/>
        </p:nvSpPr>
        <p:spPr>
          <a:xfrm>
            <a:off x="3453528" y="2696747"/>
            <a:ext cx="5292300" cy="626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b="1" lang="nl-BE" sz="1900">
                <a:solidFill>
                  <a:schemeClr val="dk1"/>
                </a:solidFill>
              </a:rPr>
              <a:t>ele</a:t>
            </a:r>
            <a:r>
              <a:rPr b="1" i="0" lang="nl-BE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nl-BE" sz="1900">
                <a:solidFill>
                  <a:schemeClr val="dk1"/>
                </a:solidFill>
              </a:rPr>
              <a:t>interoperabiliteit</a:t>
            </a:r>
            <a:endParaRPr sz="1900"/>
          </a:p>
        </p:txBody>
      </p:sp>
      <p:sp>
        <p:nvSpPr>
          <p:cNvPr id="611" name="Google Shape;611;p76"/>
          <p:cNvSpPr/>
          <p:nvPr/>
        </p:nvSpPr>
        <p:spPr>
          <a:xfrm>
            <a:off x="3443088" y="3938909"/>
            <a:ext cx="5292300" cy="626400"/>
          </a:xfrm>
          <a:prstGeom prst="rect">
            <a:avLst/>
          </a:prstGeom>
          <a:solidFill>
            <a:srgbClr val="FCF45A"/>
          </a:solidFill>
          <a:ln cap="flat" cmpd="sng" w="25400">
            <a:solidFill>
              <a:srgbClr val="FCF4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>
                <a:solidFill>
                  <a:schemeClr val="dk1"/>
                </a:solidFill>
              </a:rPr>
              <a:t>Semantische interoperabiliteit</a:t>
            </a:r>
            <a:endParaRPr sz="1900"/>
          </a:p>
        </p:txBody>
      </p:sp>
      <p:sp>
        <p:nvSpPr>
          <p:cNvPr id="612" name="Google Shape;612;p76"/>
          <p:cNvSpPr/>
          <p:nvPr/>
        </p:nvSpPr>
        <p:spPr>
          <a:xfrm>
            <a:off x="3443089" y="5191514"/>
            <a:ext cx="5292300" cy="626400"/>
          </a:xfrm>
          <a:prstGeom prst="rect">
            <a:avLst/>
          </a:prstGeom>
          <a:solidFill>
            <a:srgbClr val="FCF45A"/>
          </a:solidFill>
          <a:ln cap="flat" cmpd="sng" w="25400">
            <a:solidFill>
              <a:srgbClr val="FCF4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900">
                <a:solidFill>
                  <a:schemeClr val="dk1"/>
                </a:solidFill>
              </a:rPr>
              <a:t>Technische interoperabiliteit</a:t>
            </a:r>
            <a:endParaRPr sz="1900"/>
          </a:p>
        </p:txBody>
      </p:sp>
      <p:sp>
        <p:nvSpPr>
          <p:cNvPr id="613" name="Google Shape;613;p76"/>
          <p:cNvSpPr txBox="1"/>
          <p:nvPr/>
        </p:nvSpPr>
        <p:spPr>
          <a:xfrm>
            <a:off x="8907049" y="3676389"/>
            <a:ext cx="11523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900"/>
          </a:p>
        </p:txBody>
      </p:sp>
      <p:sp>
        <p:nvSpPr>
          <p:cNvPr id="614" name="Google Shape;614;p76"/>
          <p:cNvSpPr txBox="1"/>
          <p:nvPr/>
        </p:nvSpPr>
        <p:spPr>
          <a:xfrm>
            <a:off x="9483770" y="4606929"/>
            <a:ext cx="1517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6"/>
          <p:cNvSpPr/>
          <p:nvPr/>
        </p:nvSpPr>
        <p:spPr>
          <a:xfrm>
            <a:off x="715350" y="5764625"/>
            <a:ext cx="1921500" cy="91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77"/>
          <p:cNvGrpSpPr/>
          <p:nvPr/>
        </p:nvGrpSpPr>
        <p:grpSpPr>
          <a:xfrm>
            <a:off x="2624216" y="1215002"/>
            <a:ext cx="7096252" cy="4827077"/>
            <a:chOff x="1458459" y="999025"/>
            <a:chExt cx="6930610" cy="5357466"/>
          </a:xfrm>
        </p:grpSpPr>
        <p:grpSp>
          <p:nvGrpSpPr>
            <p:cNvPr id="621" name="Google Shape;621;p77"/>
            <p:cNvGrpSpPr/>
            <p:nvPr/>
          </p:nvGrpSpPr>
          <p:grpSpPr>
            <a:xfrm>
              <a:off x="1919797" y="1046475"/>
              <a:ext cx="5712549" cy="844800"/>
              <a:chOff x="1347216" y="1298723"/>
              <a:chExt cx="5712549" cy="844800"/>
            </a:xfrm>
          </p:grpSpPr>
          <p:sp>
            <p:nvSpPr>
              <p:cNvPr id="622" name="Google Shape;622;p77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7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2540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nl-BE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Semantische</a:t>
                </a:r>
                <a:r>
                  <a:rPr b="0" i="0" lang="nl-BE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/>
              </a:p>
            </p:txBody>
          </p:sp>
        </p:grpSp>
        <p:grpSp>
          <p:nvGrpSpPr>
            <p:cNvPr id="624" name="Google Shape;624;p77"/>
            <p:cNvGrpSpPr/>
            <p:nvPr/>
          </p:nvGrpSpPr>
          <p:grpSpPr>
            <a:xfrm>
              <a:off x="1458459" y="999025"/>
              <a:ext cx="922591" cy="922591"/>
              <a:chOff x="5386104" y="4046311"/>
              <a:chExt cx="1511700" cy="1511700"/>
            </a:xfrm>
          </p:grpSpPr>
          <p:sp>
            <p:nvSpPr>
              <p:cNvPr id="625" name="Google Shape;625;p77"/>
              <p:cNvSpPr/>
              <p:nvPr/>
            </p:nvSpPr>
            <p:spPr>
              <a:xfrm>
                <a:off x="5386104" y="4046311"/>
                <a:ext cx="1511700" cy="1511700"/>
              </a:xfrm>
              <a:prstGeom prst="ellipse">
                <a:avLst/>
              </a:prstGeom>
              <a:solidFill>
                <a:schemeClr val="lt1"/>
              </a:solidFill>
              <a:ln cap="flat" cmpd="sng" w="762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6" name="Google Shape;626;p7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7" name="Google Shape;627;p77"/>
            <p:cNvGrpSpPr/>
            <p:nvPr/>
          </p:nvGrpSpPr>
          <p:grpSpPr>
            <a:xfrm>
              <a:off x="2381127" y="2145479"/>
              <a:ext cx="5712549" cy="844800"/>
              <a:chOff x="1347216" y="1298723"/>
              <a:chExt cx="5712549" cy="844800"/>
            </a:xfrm>
          </p:grpSpPr>
          <p:sp>
            <p:nvSpPr>
              <p:cNvPr id="628" name="Google Shape;628;p77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7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2540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nl-BE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Technische</a:t>
                </a:r>
                <a:r>
                  <a:rPr b="0" i="0" lang="nl-BE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/>
              </a:p>
            </p:txBody>
          </p:sp>
        </p:grpSp>
        <p:sp>
          <p:nvSpPr>
            <p:cNvPr id="630" name="Google Shape;630;p77"/>
            <p:cNvSpPr/>
            <p:nvPr/>
          </p:nvSpPr>
          <p:spPr>
            <a:xfrm>
              <a:off x="7466269" y="2106620"/>
              <a:ext cx="922800" cy="922800"/>
            </a:xfrm>
            <a:prstGeom prst="ellipse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1" name="Google Shape;631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2" name="Google Shape;632;p77"/>
            <p:cNvGrpSpPr/>
            <p:nvPr/>
          </p:nvGrpSpPr>
          <p:grpSpPr>
            <a:xfrm>
              <a:off x="1919797" y="3283126"/>
              <a:ext cx="5712549" cy="844800"/>
              <a:chOff x="1347216" y="1298723"/>
              <a:chExt cx="5712549" cy="844800"/>
            </a:xfrm>
          </p:grpSpPr>
          <p:sp>
            <p:nvSpPr>
              <p:cNvPr id="633" name="Google Shape;633;p77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77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2540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nl-BE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Tools</a:t>
                </a:r>
                <a:endParaRPr/>
              </a:p>
            </p:txBody>
          </p:sp>
        </p:grpSp>
        <p:sp>
          <p:nvSpPr>
            <p:cNvPr id="635" name="Google Shape;635;p77"/>
            <p:cNvSpPr/>
            <p:nvPr/>
          </p:nvSpPr>
          <p:spPr>
            <a:xfrm>
              <a:off x="1458468" y="3235683"/>
              <a:ext cx="922800" cy="922800"/>
            </a:xfrm>
            <a:prstGeom prst="ellipse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6" name="Google Shape;636;p77"/>
            <p:cNvGrpSpPr/>
            <p:nvPr/>
          </p:nvGrpSpPr>
          <p:grpSpPr>
            <a:xfrm>
              <a:off x="2381127" y="4382130"/>
              <a:ext cx="5712549" cy="844800"/>
              <a:chOff x="1347216" y="1298723"/>
              <a:chExt cx="5712549" cy="844800"/>
            </a:xfrm>
          </p:grpSpPr>
          <p:sp>
            <p:nvSpPr>
              <p:cNvPr id="637" name="Google Shape;637;p77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77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2540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nl-BE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Ondersteuning &amp; Governance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9" name="Google Shape;639;p77"/>
            <p:cNvSpPr/>
            <p:nvPr/>
          </p:nvSpPr>
          <p:spPr>
            <a:xfrm>
              <a:off x="7466269" y="4343271"/>
              <a:ext cx="922800" cy="922800"/>
            </a:xfrm>
            <a:prstGeom prst="ellipse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0" name="Google Shape;640;p77"/>
            <p:cNvGrpSpPr/>
            <p:nvPr/>
          </p:nvGrpSpPr>
          <p:grpSpPr>
            <a:xfrm>
              <a:off x="1960271" y="5481134"/>
              <a:ext cx="5712549" cy="844800"/>
              <a:chOff x="1347216" y="1298723"/>
              <a:chExt cx="5712549" cy="844800"/>
            </a:xfrm>
          </p:grpSpPr>
          <p:sp>
            <p:nvSpPr>
              <p:cNvPr id="641" name="Google Shape;641;p77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77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2540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nl-BE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cases</a:t>
                </a:r>
                <a:endParaRPr/>
              </a:p>
            </p:txBody>
          </p:sp>
        </p:grpSp>
        <p:sp>
          <p:nvSpPr>
            <p:cNvPr id="643" name="Google Shape;643;p77"/>
            <p:cNvSpPr/>
            <p:nvPr/>
          </p:nvSpPr>
          <p:spPr>
            <a:xfrm>
              <a:off x="1498942" y="5433691"/>
              <a:ext cx="922800" cy="922800"/>
            </a:xfrm>
            <a:prstGeom prst="ellipse">
              <a:avLst/>
            </a:prstGeom>
            <a:solidFill>
              <a:schemeClr val="lt1"/>
            </a:solidFill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4" name="Google Shape;644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7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69651" y="5638800"/>
              <a:ext cx="500291" cy="500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7" name="Google Shape;647;p77"/>
          <p:cNvSpPr/>
          <p:nvPr/>
        </p:nvSpPr>
        <p:spPr>
          <a:xfrm>
            <a:off x="1697278" y="300626"/>
            <a:ext cx="9006300" cy="6162900"/>
          </a:xfrm>
          <a:prstGeom prst="rect">
            <a:avLst/>
          </a:prstGeom>
          <a:noFill/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7"/>
          <p:cNvSpPr/>
          <p:nvPr/>
        </p:nvSpPr>
        <p:spPr>
          <a:xfrm>
            <a:off x="1753644" y="356993"/>
            <a:ext cx="8893500" cy="50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OSLO</a:t>
            </a:r>
            <a:endParaRPr b="1" sz="36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77"/>
          <p:cNvSpPr/>
          <p:nvPr/>
        </p:nvSpPr>
        <p:spPr>
          <a:xfrm>
            <a:off x="3707025" y="1416625"/>
            <a:ext cx="4435200" cy="4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/>
              <a:t>Semantische </a:t>
            </a:r>
            <a:r>
              <a:rPr lang="nl-BE" sz="2400"/>
              <a:t>interoperabiliteit</a:t>
            </a:r>
            <a:endParaRPr sz="2400"/>
          </a:p>
        </p:txBody>
      </p:sp>
      <p:sp>
        <p:nvSpPr>
          <p:cNvPr id="650" name="Google Shape;650;p77"/>
          <p:cNvSpPr/>
          <p:nvPr/>
        </p:nvSpPr>
        <p:spPr>
          <a:xfrm>
            <a:off x="4124225" y="2422550"/>
            <a:ext cx="4435200" cy="4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/>
              <a:t>Technische </a:t>
            </a:r>
            <a:r>
              <a:rPr lang="nl-BE" sz="2400"/>
              <a:t>interoperabiliteit</a:t>
            </a:r>
            <a:endParaRPr sz="2400"/>
          </a:p>
        </p:txBody>
      </p:sp>
      <p:sp>
        <p:nvSpPr>
          <p:cNvPr id="651" name="Google Shape;651;p77"/>
          <p:cNvSpPr/>
          <p:nvPr/>
        </p:nvSpPr>
        <p:spPr>
          <a:xfrm>
            <a:off x="4124225" y="4434400"/>
            <a:ext cx="4494000" cy="45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/>
              <a:t>Ondersteuning &amp; governance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850" y="152400"/>
            <a:ext cx="6038306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/>
          <p:nvPr/>
        </p:nvSpPr>
        <p:spPr>
          <a:xfrm>
            <a:off x="789139" y="5522933"/>
            <a:ext cx="2212800" cy="1221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79"/>
          <p:cNvSpPr txBox="1"/>
          <p:nvPr>
            <p:ph type="title"/>
          </p:nvPr>
        </p:nvSpPr>
        <p:spPr>
          <a:xfrm>
            <a:off x="610400" y="3496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</a:pPr>
            <a:r>
              <a:rPr lang="nl-BE">
                <a:latin typeface="Proxima Nova"/>
                <a:ea typeface="Proxima Nova"/>
                <a:cs typeface="Proxima Nova"/>
                <a:sym typeface="Proxima Nova"/>
              </a:rPr>
              <a:t>Bottom-up development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3" name="Google Shape;66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564" y="4094019"/>
            <a:ext cx="1995054" cy="19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2383" y="4094019"/>
            <a:ext cx="1995054" cy="19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473" y="4094019"/>
            <a:ext cx="1995054" cy="199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6291" y="4082473"/>
            <a:ext cx="1995054" cy="19950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speelgoed&#10;&#10;Beschrijving is gegenereerd met zeer hoge betrouwbaarheid" id="667" name="Google Shape;667;p79"/>
          <p:cNvPicPr preferRelativeResize="0"/>
          <p:nvPr/>
        </p:nvPicPr>
        <p:blipFill rotWithShape="1">
          <a:blip r:embed="rId4">
            <a:alphaModFix/>
          </a:blip>
          <a:srcRect b="0" l="0" r="0" t="19961"/>
          <a:stretch/>
        </p:blipFill>
        <p:spPr>
          <a:xfrm>
            <a:off x="1943100" y="1318850"/>
            <a:ext cx="8293100" cy="43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0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900">
                <a:latin typeface="Proxima Nova"/>
                <a:ea typeface="Proxima Nova"/>
                <a:cs typeface="Proxima Nova"/>
                <a:sym typeface="Proxima Nova"/>
              </a:rPr>
              <a:t>Thematische werkgroepen</a:t>
            </a:r>
            <a:endParaRPr sz="4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p80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675" name="Google Shape;675;p80"/>
          <p:cNvPicPr preferRelativeResize="0"/>
          <p:nvPr/>
        </p:nvPicPr>
        <p:blipFill rotWithShape="1">
          <a:blip r:embed="rId3">
            <a:alphaModFix/>
          </a:blip>
          <a:srcRect b="0" l="0" r="0" t="22299"/>
          <a:stretch/>
        </p:blipFill>
        <p:spPr>
          <a:xfrm>
            <a:off x="1806565" y="1349425"/>
            <a:ext cx="8578860" cy="499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1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4800">
                <a:latin typeface="Proxima Nova"/>
                <a:ea typeface="Proxima Nova"/>
                <a:cs typeface="Proxima Nova"/>
                <a:sym typeface="Proxima Nova"/>
              </a:rPr>
              <a:t>Share and re-use 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p81"/>
          <p:cNvSpPr/>
          <p:nvPr/>
        </p:nvSpPr>
        <p:spPr>
          <a:xfrm>
            <a:off x="1466850" y="1724330"/>
            <a:ext cx="9584100" cy="3702600"/>
          </a:xfrm>
          <a:prstGeom prst="rect">
            <a:avLst/>
          </a:prstGeom>
          <a:solidFill>
            <a:srgbClr val="F2F2F2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joinup.ec.europa.eu/sites/default/files/inline-images/dcat%281%29.png" id="682" name="Google Shape;682;p8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0972" y="3209436"/>
            <a:ext cx="672854" cy="663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joinup.ec.europa.eu/sites/default/files/inline-images/cpv.png" id="683" name="Google Shape;683;p8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7396" y="3224680"/>
            <a:ext cx="672854" cy="672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joinup.ec.europa.eu/sites/default/files/inline-images/cbv.png" id="684" name="Google Shape;684;p8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6833" y="3224680"/>
            <a:ext cx="672854" cy="672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joinup.ec.europa.eu/sites/default/files/inline-images/cpov%281%29.png" id="685" name="Google Shape;685;p8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6374" y="3221232"/>
            <a:ext cx="672854" cy="663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6" name="Google Shape;686;p81"/>
          <p:cNvGrpSpPr/>
          <p:nvPr/>
        </p:nvGrpSpPr>
        <p:grpSpPr>
          <a:xfrm>
            <a:off x="3334588" y="3987937"/>
            <a:ext cx="792000" cy="654300"/>
            <a:chOff x="7668344" y="4230611"/>
            <a:chExt cx="792000" cy="654300"/>
          </a:xfrm>
        </p:grpSpPr>
        <p:sp>
          <p:nvSpPr>
            <p:cNvPr id="687" name="Google Shape;687;p81"/>
            <p:cNvSpPr/>
            <p:nvPr/>
          </p:nvSpPr>
          <p:spPr>
            <a:xfrm>
              <a:off x="7721589" y="4230611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1"/>
            <p:cNvSpPr txBox="1"/>
            <p:nvPr/>
          </p:nvSpPr>
          <p:spPr>
            <a:xfrm>
              <a:off x="7668344" y="4239167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nl-BE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PERSON</a:t>
              </a:r>
              <a:b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Google Shape;689;p81"/>
          <p:cNvGrpSpPr/>
          <p:nvPr/>
        </p:nvGrpSpPr>
        <p:grpSpPr>
          <a:xfrm>
            <a:off x="4089820" y="3990008"/>
            <a:ext cx="792000" cy="654300"/>
            <a:chOff x="7690204" y="4220886"/>
            <a:chExt cx="792000" cy="654300"/>
          </a:xfrm>
        </p:grpSpPr>
        <p:sp>
          <p:nvSpPr>
            <p:cNvPr id="690" name="Google Shape;690;p81"/>
            <p:cNvSpPr/>
            <p:nvPr/>
          </p:nvSpPr>
          <p:spPr>
            <a:xfrm>
              <a:off x="7747217" y="4220886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1"/>
            <p:cNvSpPr txBox="1"/>
            <p:nvPr/>
          </p:nvSpPr>
          <p:spPr>
            <a:xfrm>
              <a:off x="7690204" y="4244635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nl-BE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BUSINESS</a:t>
              </a:r>
              <a:b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81"/>
          <p:cNvGrpSpPr/>
          <p:nvPr/>
        </p:nvGrpSpPr>
        <p:grpSpPr>
          <a:xfrm>
            <a:off x="5142017" y="3968518"/>
            <a:ext cx="792000" cy="654300"/>
            <a:chOff x="7668344" y="4230611"/>
            <a:chExt cx="792000" cy="654300"/>
          </a:xfrm>
        </p:grpSpPr>
        <p:sp>
          <p:nvSpPr>
            <p:cNvPr id="693" name="Google Shape;693;p81"/>
            <p:cNvSpPr/>
            <p:nvPr/>
          </p:nvSpPr>
          <p:spPr>
            <a:xfrm>
              <a:off x="7721589" y="4230611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81"/>
            <p:cNvSpPr txBox="1"/>
            <p:nvPr/>
          </p:nvSpPr>
          <p:spPr>
            <a:xfrm>
              <a:off x="7668344" y="4239167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nl-BE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ROAD</a:t>
              </a:r>
              <a:b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81"/>
          <p:cNvGrpSpPr/>
          <p:nvPr/>
        </p:nvGrpSpPr>
        <p:grpSpPr>
          <a:xfrm>
            <a:off x="5930904" y="3968518"/>
            <a:ext cx="792000" cy="654300"/>
            <a:chOff x="7668344" y="4230611"/>
            <a:chExt cx="792000" cy="654300"/>
          </a:xfrm>
        </p:grpSpPr>
        <p:sp>
          <p:nvSpPr>
            <p:cNvPr id="696" name="Google Shape;696;p81"/>
            <p:cNvSpPr/>
            <p:nvPr/>
          </p:nvSpPr>
          <p:spPr>
            <a:xfrm>
              <a:off x="7721589" y="4230611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81"/>
            <p:cNvSpPr txBox="1"/>
            <p:nvPr/>
          </p:nvSpPr>
          <p:spPr>
            <a:xfrm>
              <a:off x="7668344" y="4230611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nl-BE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0"/>
                <a:buFont typeface="Arial"/>
                <a:buNone/>
              </a:pPr>
              <a:r>
                <a:rPr b="0" i="0" lang="nl-BE" sz="75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ORGANISATION</a:t>
              </a:r>
              <a:b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8" name="Google Shape;698;p81"/>
          <p:cNvSpPr/>
          <p:nvPr/>
        </p:nvSpPr>
        <p:spPr>
          <a:xfrm>
            <a:off x="6787719" y="3975144"/>
            <a:ext cx="672900" cy="654300"/>
          </a:xfrm>
          <a:prstGeom prst="rect">
            <a:avLst/>
          </a:prstGeom>
          <a:solidFill>
            <a:srgbClr val="E36C09"/>
          </a:solidFill>
          <a:ln>
            <a:noFill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81"/>
          <p:cNvSpPr txBox="1"/>
          <p:nvPr/>
        </p:nvSpPr>
        <p:spPr>
          <a:xfrm>
            <a:off x="6734474" y="3983700"/>
            <a:ext cx="7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nl-BE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DCAT-AP VL</a:t>
            </a:r>
            <a:br>
              <a:rPr b="0" i="0" lang="nl-BE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nl-BE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81"/>
          <p:cNvSpPr txBox="1"/>
          <p:nvPr/>
        </p:nvSpPr>
        <p:spPr>
          <a:xfrm>
            <a:off x="1741540" y="2490653"/>
            <a:ext cx="15309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</a:t>
            </a:r>
            <a:b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nl-BE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 ISA CORE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Vocabularies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Extention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81"/>
          <p:cNvSpPr/>
          <p:nvPr/>
        </p:nvSpPr>
        <p:spPr>
          <a:xfrm rot="5400000">
            <a:off x="7365796" y="3582668"/>
            <a:ext cx="1368300" cy="7851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bevel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81"/>
          <p:cNvSpPr txBox="1"/>
          <p:nvPr/>
        </p:nvSpPr>
        <p:spPr>
          <a:xfrm>
            <a:off x="8598698" y="3223460"/>
            <a:ext cx="2452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 - ISA²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Federal Government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Regional Government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Government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linkeddata.org/static/images/lod-datasets_2009-07-14_cropped.png" id="703" name="Google Shape;703;p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80142" y="2382923"/>
            <a:ext cx="4080967" cy="676302"/>
          </a:xfrm>
          <a:prstGeom prst="rect">
            <a:avLst/>
          </a:prstGeom>
          <a:noFill/>
          <a:ln cap="flat" cmpd="sng" w="9525">
            <a:solidFill>
              <a:srgbClr val="005A9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4" name="Google Shape;704;p81"/>
          <p:cNvSpPr txBox="1"/>
          <p:nvPr/>
        </p:nvSpPr>
        <p:spPr>
          <a:xfrm>
            <a:off x="7657278" y="2395758"/>
            <a:ext cx="2884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Datex II, SIRI, NeTEx, Transmodel, GBFS, 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sresultaat voor context" id="709" name="Google Shape;70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2"/>
          <p:cNvSpPr txBox="1"/>
          <p:nvPr/>
        </p:nvSpPr>
        <p:spPr>
          <a:xfrm>
            <a:off x="599725" y="253650"/>
            <a:ext cx="5900700" cy="784800"/>
          </a:xfrm>
          <a:prstGeom prst="rect">
            <a:avLst/>
          </a:prstGeom>
          <a:solidFill>
            <a:srgbClr val="F2EA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Calibri"/>
              <a:buNone/>
            </a:pPr>
            <a:r>
              <a:rPr b="1" i="0" lang="nl-BE" sz="5400" u="none" cap="none" strike="noStrike">
                <a:solidFill>
                  <a:schemeClr val="dk1"/>
                </a:solidFill>
                <a:highlight>
                  <a:srgbClr val="F2EADD"/>
                </a:highlight>
                <a:latin typeface="Proxima Nova"/>
                <a:ea typeface="Proxima Nova"/>
                <a:cs typeface="Proxima Nova"/>
                <a:sym typeface="Proxima Nova"/>
              </a:rPr>
              <a:t>Machine</a:t>
            </a:r>
            <a:r>
              <a:rPr b="1" lang="nl-BE" sz="5400">
                <a:solidFill>
                  <a:schemeClr val="dk1"/>
                </a:solidFill>
                <a:highlight>
                  <a:srgbClr val="F2EADD"/>
                </a:highlight>
                <a:latin typeface="Proxima Nova"/>
                <a:ea typeface="Proxima Nova"/>
                <a:cs typeface="Proxima Nova"/>
                <a:sym typeface="Proxima Nova"/>
              </a:rPr>
              <a:t>-readable</a:t>
            </a:r>
            <a:endParaRPr b="1" sz="4000">
              <a:solidFill>
                <a:schemeClr val="dk1"/>
              </a:solidFill>
              <a:highlight>
                <a:srgbClr val="F2EADD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1" name="Google Shape;71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1411" y="3835102"/>
            <a:ext cx="9329176" cy="1747225"/>
          </a:xfrm>
          <a:prstGeom prst="rect">
            <a:avLst/>
          </a:prstGeom>
          <a:solidFill>
            <a:srgbClr val="EEEEEE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743" y="1"/>
            <a:ext cx="11696619" cy="685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Aanleiding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4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Gelopen traject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chermafbeelding&#10;&#10;Beschrijving is gegenereerd met zeer hoge betrouwbaarheid" id="728" name="Google Shape;72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3792" y="1839469"/>
            <a:ext cx="2560784" cy="360503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729" name="Google Shape;729;p85"/>
          <p:cNvSpPr txBox="1"/>
          <p:nvPr/>
        </p:nvSpPr>
        <p:spPr>
          <a:xfrm>
            <a:off x="674926" y="1333425"/>
            <a:ext cx="112389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latin typeface="Calibri"/>
                <a:ea typeface="Calibri"/>
                <a:cs typeface="Calibri"/>
                <a:sym typeface="Calibri"/>
              </a:rPr>
              <a:t>Schaalbaar proces voor het registreren, ontwikkelen,</a:t>
            </a:r>
            <a:br>
              <a:rPr lang="nl-BE" sz="2400">
                <a:latin typeface="Calibri"/>
                <a:ea typeface="Calibri"/>
                <a:cs typeface="Calibri"/>
                <a:sym typeface="Calibri"/>
              </a:rPr>
            </a:br>
            <a:r>
              <a:rPr lang="nl-BE" sz="2400">
                <a:latin typeface="Calibri"/>
                <a:ea typeface="Calibri"/>
                <a:cs typeface="Calibri"/>
                <a:sym typeface="Calibri"/>
              </a:rPr>
              <a:t>aanpassen en uitfaseren van datastandaarden.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5"/>
          <p:cNvSpPr txBox="1"/>
          <p:nvPr>
            <p:ph type="title"/>
          </p:nvPr>
        </p:nvSpPr>
        <p:spPr>
          <a:xfrm>
            <a:off x="610400" y="3496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</a:pPr>
            <a:r>
              <a:rPr b="0" lang="nl-BE" sz="4900">
                <a:latin typeface="Proxima Nova"/>
                <a:ea typeface="Proxima Nova"/>
                <a:cs typeface="Proxima Nova"/>
                <a:sym typeface="Proxima Nova"/>
              </a:rPr>
              <a:t>Proces </a:t>
            </a:r>
            <a:r>
              <a:rPr lang="nl-BE">
                <a:latin typeface="Proxima Nova"/>
                <a:ea typeface="Proxima Nova"/>
                <a:cs typeface="Proxima Nova"/>
                <a:sym typeface="Proxima Nova"/>
              </a:rPr>
              <a:t>en </a:t>
            </a:r>
            <a:r>
              <a:rPr b="0" lang="nl-BE" sz="4900">
                <a:latin typeface="Proxima Nova"/>
                <a:ea typeface="Proxima Nova"/>
                <a:cs typeface="Proxima Nova"/>
                <a:sym typeface="Proxima Nova"/>
              </a:rPr>
              <a:t>methode</a:t>
            </a:r>
            <a:endParaRPr/>
          </a:p>
        </p:txBody>
      </p:sp>
      <p:sp>
        <p:nvSpPr>
          <p:cNvPr id="731" name="Google Shape;731;p85"/>
          <p:cNvSpPr/>
          <p:nvPr/>
        </p:nvSpPr>
        <p:spPr>
          <a:xfrm>
            <a:off x="789139" y="5522933"/>
            <a:ext cx="2212800" cy="1221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schermafbeelding&#10;&#10;Beschrijving is gegenereerd met zeer hoge betrouwbaarheid" id="732" name="Google Shape;73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5066" y="2073353"/>
            <a:ext cx="2549238" cy="36221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733" name="Google Shape;733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0156" y="2392909"/>
            <a:ext cx="2537692" cy="360651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grpSp>
        <p:nvGrpSpPr>
          <p:cNvPr id="734" name="Google Shape;734;p85"/>
          <p:cNvGrpSpPr/>
          <p:nvPr/>
        </p:nvGrpSpPr>
        <p:grpSpPr>
          <a:xfrm>
            <a:off x="955425" y="3186191"/>
            <a:ext cx="6020249" cy="2227527"/>
            <a:chOff x="1778000" y="3200401"/>
            <a:chExt cx="8514000" cy="3108900"/>
          </a:xfrm>
        </p:grpSpPr>
        <p:pic>
          <p:nvPicPr>
            <p:cNvPr id="735" name="Google Shape;735;p8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60880" y="3312161"/>
              <a:ext cx="8188959" cy="2875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85"/>
            <p:cNvSpPr/>
            <p:nvPr/>
          </p:nvSpPr>
          <p:spPr>
            <a:xfrm>
              <a:off x="1778000" y="3200401"/>
              <a:ext cx="8514000" cy="31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25" y="133725"/>
            <a:ext cx="2394005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5752" y="332150"/>
            <a:ext cx="1788550" cy="123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6"/>
          <p:cNvPicPr preferRelativeResize="0"/>
          <p:nvPr/>
        </p:nvPicPr>
        <p:blipFill rotWithShape="1">
          <a:blip r:embed="rId5">
            <a:alphaModFix/>
          </a:blip>
          <a:srcRect b="43712" l="47701" r="0" t="0"/>
          <a:stretch/>
        </p:blipFill>
        <p:spPr>
          <a:xfrm>
            <a:off x="8053150" y="565000"/>
            <a:ext cx="1788550" cy="7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675" y="315902"/>
            <a:ext cx="2258676" cy="11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4500" y="4172211"/>
            <a:ext cx="2465538" cy="12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6"/>
          <p:cNvPicPr preferRelativeResize="0"/>
          <p:nvPr/>
        </p:nvPicPr>
        <p:blipFill rotWithShape="1">
          <a:blip r:embed="rId8">
            <a:alphaModFix/>
          </a:blip>
          <a:srcRect b="0" l="-6803" r="58101" t="0"/>
          <a:stretch/>
        </p:blipFill>
        <p:spPr>
          <a:xfrm>
            <a:off x="2688850" y="133725"/>
            <a:ext cx="2638024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725" y="3038048"/>
            <a:ext cx="2667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06309" y="1652026"/>
            <a:ext cx="1463725" cy="14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90099" y="5814962"/>
            <a:ext cx="1832700" cy="67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6"/>
          <p:cNvPicPr preferRelativeResize="0"/>
          <p:nvPr/>
        </p:nvPicPr>
        <p:blipFill rotWithShape="1">
          <a:blip r:embed="rId12">
            <a:alphaModFix/>
          </a:blip>
          <a:srcRect b="62789" l="36330" r="0" t="0"/>
          <a:stretch/>
        </p:blipFill>
        <p:spPr>
          <a:xfrm>
            <a:off x="8226275" y="1592963"/>
            <a:ext cx="3808026" cy="12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6"/>
          <p:cNvPicPr preferRelativeResize="0"/>
          <p:nvPr/>
        </p:nvPicPr>
        <p:blipFill rotWithShape="1">
          <a:blip r:embed="rId13">
            <a:alphaModFix/>
          </a:blip>
          <a:srcRect b="29932" l="0" r="0" t="25117"/>
          <a:stretch/>
        </p:blipFill>
        <p:spPr>
          <a:xfrm>
            <a:off x="3476988" y="3143262"/>
            <a:ext cx="2906699" cy="8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3724" y="5651525"/>
            <a:ext cx="2987513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6"/>
          <p:cNvPicPr preferRelativeResize="0"/>
          <p:nvPr/>
        </p:nvPicPr>
        <p:blipFill rotWithShape="1">
          <a:blip r:embed="rId15">
            <a:alphaModFix/>
          </a:blip>
          <a:srcRect b="17270" l="0" r="56094" t="31174"/>
          <a:stretch/>
        </p:blipFill>
        <p:spPr>
          <a:xfrm>
            <a:off x="6214075" y="3205016"/>
            <a:ext cx="2394000" cy="104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245750" y="3038048"/>
            <a:ext cx="1960052" cy="196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71646" y="1867600"/>
            <a:ext cx="9715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78284" y="2162548"/>
            <a:ext cx="1832699" cy="60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6"/>
          <p:cNvPicPr preferRelativeResize="0"/>
          <p:nvPr/>
        </p:nvPicPr>
        <p:blipFill rotWithShape="1">
          <a:blip r:embed="rId19">
            <a:alphaModFix/>
          </a:blip>
          <a:srcRect b="16970" l="17575" r="19677" t="17882"/>
          <a:stretch/>
        </p:blipFill>
        <p:spPr>
          <a:xfrm>
            <a:off x="858471" y="1652021"/>
            <a:ext cx="1682629" cy="12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493624" y="4440179"/>
            <a:ext cx="2987504" cy="99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07163" y="5558550"/>
            <a:ext cx="35909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6"/>
          <p:cNvPicPr preferRelativeResize="0"/>
          <p:nvPr/>
        </p:nvPicPr>
        <p:blipFill rotWithShape="1">
          <a:blip r:embed="rId22">
            <a:alphaModFix/>
          </a:blip>
          <a:srcRect b="19793" l="0" r="0" t="22499"/>
          <a:stretch/>
        </p:blipFill>
        <p:spPr>
          <a:xfrm>
            <a:off x="4353425" y="4172198"/>
            <a:ext cx="1832691" cy="10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936200" y="3102824"/>
            <a:ext cx="1057625" cy="10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105742" y="5381178"/>
            <a:ext cx="1368000" cy="13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7" name="Google Shape;767;p87"/>
          <p:cNvCxnSpPr/>
          <p:nvPr/>
        </p:nvCxnSpPr>
        <p:spPr>
          <a:xfrm>
            <a:off x="1842205" y="2325620"/>
            <a:ext cx="0" cy="12453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768" name="Google Shape;768;p87"/>
          <p:cNvCxnSpPr/>
          <p:nvPr/>
        </p:nvCxnSpPr>
        <p:spPr>
          <a:xfrm>
            <a:off x="3042317" y="3924204"/>
            <a:ext cx="5700" cy="11967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769" name="Google Shape;769;p87"/>
          <p:cNvCxnSpPr/>
          <p:nvPr/>
        </p:nvCxnSpPr>
        <p:spPr>
          <a:xfrm>
            <a:off x="5594233" y="3881544"/>
            <a:ext cx="0" cy="1345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770" name="Google Shape;770;p87"/>
          <p:cNvCxnSpPr/>
          <p:nvPr/>
        </p:nvCxnSpPr>
        <p:spPr>
          <a:xfrm>
            <a:off x="7638383" y="3924204"/>
            <a:ext cx="14100" cy="14685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771" name="Google Shape;771;p87"/>
          <p:cNvCxnSpPr/>
          <p:nvPr/>
        </p:nvCxnSpPr>
        <p:spPr>
          <a:xfrm>
            <a:off x="10091279" y="3869024"/>
            <a:ext cx="0" cy="1357800"/>
          </a:xfrm>
          <a:prstGeom prst="straightConnector1">
            <a:avLst/>
          </a:prstGeom>
          <a:noFill/>
          <a:ln cap="sq" cmpd="sng" w="12700">
            <a:solidFill>
              <a:schemeClr val="accent4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772" name="Google Shape;772;p87"/>
          <p:cNvGrpSpPr/>
          <p:nvPr/>
        </p:nvGrpSpPr>
        <p:grpSpPr>
          <a:xfrm>
            <a:off x="608275" y="3447623"/>
            <a:ext cx="10708092" cy="612819"/>
            <a:chOff x="0" y="3019424"/>
            <a:chExt cx="12068176" cy="571500"/>
          </a:xfrm>
        </p:grpSpPr>
        <p:sp>
          <p:nvSpPr>
            <p:cNvPr id="773" name="Google Shape;773;p87"/>
            <p:cNvSpPr/>
            <p:nvPr/>
          </p:nvSpPr>
          <p:spPr>
            <a:xfrm>
              <a:off x="0" y="3146439"/>
              <a:ext cx="11849100" cy="317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7"/>
            <p:cNvSpPr txBox="1"/>
            <p:nvPr/>
          </p:nvSpPr>
          <p:spPr>
            <a:xfrm>
              <a:off x="268813" y="3146439"/>
              <a:ext cx="2880000" cy="317400"/>
            </a:xfrm>
            <a:prstGeom prst="rect">
              <a:avLst/>
            </a:prstGeom>
            <a:solidFill>
              <a:srgbClr val="6B6B6B"/>
            </a:solidFill>
            <a:ln>
              <a:noFill/>
            </a:ln>
          </p:spPr>
          <p:txBody>
            <a:bodyPr anchorCtr="0" anchor="ctr" bIns="67500" lIns="54000" spcFirstLastPara="1" rIns="54000" wrap="square" tIns="54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September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87"/>
            <p:cNvSpPr txBox="1"/>
            <p:nvPr/>
          </p:nvSpPr>
          <p:spPr>
            <a:xfrm>
              <a:off x="3153936" y="3146439"/>
              <a:ext cx="2880000" cy="317400"/>
            </a:xfrm>
            <a:prstGeom prst="rect">
              <a:avLst/>
            </a:prstGeom>
            <a:solidFill>
              <a:srgbClr val="F0D70F"/>
            </a:solidFill>
            <a:ln>
              <a:noFill/>
            </a:ln>
          </p:spPr>
          <p:txBody>
            <a:bodyPr anchorCtr="0" anchor="ctr" bIns="67500" lIns="54000" spcFirstLastPara="1" rIns="54000" wrap="square" tIns="54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b="1" lang="nl-BE" sz="1800">
                  <a:solidFill>
                    <a:schemeClr val="dk1"/>
                  </a:solidFill>
                </a:rPr>
                <a:t>k</a:t>
              </a:r>
              <a:r>
                <a:rPr b="1" lang="nl-BE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tober</a:t>
              </a:r>
              <a:endParaRPr sz="1800"/>
            </a:p>
          </p:txBody>
        </p:sp>
        <p:sp>
          <p:nvSpPr>
            <p:cNvPr id="776" name="Google Shape;776;p87"/>
            <p:cNvSpPr txBox="1"/>
            <p:nvPr/>
          </p:nvSpPr>
          <p:spPr>
            <a:xfrm>
              <a:off x="6023964" y="3146439"/>
              <a:ext cx="2880000" cy="317400"/>
            </a:xfrm>
            <a:prstGeom prst="rect">
              <a:avLst/>
            </a:prstGeom>
            <a:solidFill>
              <a:srgbClr val="6B6B6B"/>
            </a:solidFill>
            <a:ln>
              <a:noFill/>
            </a:ln>
          </p:spPr>
          <p:txBody>
            <a:bodyPr anchorCtr="0" anchor="ctr" bIns="67500" lIns="54000" spcFirstLastPara="1" rIns="54000" wrap="square" tIns="54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November</a:t>
              </a:r>
              <a:endParaRPr sz="1800"/>
            </a:p>
          </p:txBody>
        </p:sp>
        <p:sp>
          <p:nvSpPr>
            <p:cNvPr id="777" name="Google Shape;777;p87"/>
            <p:cNvSpPr txBox="1"/>
            <p:nvPr/>
          </p:nvSpPr>
          <p:spPr>
            <a:xfrm>
              <a:off x="8905221" y="3146439"/>
              <a:ext cx="2880000" cy="317400"/>
            </a:xfrm>
            <a:prstGeom prst="rect">
              <a:avLst/>
            </a:prstGeom>
            <a:solidFill>
              <a:srgbClr val="F0D70F"/>
            </a:solidFill>
            <a:ln>
              <a:noFill/>
            </a:ln>
          </p:spPr>
          <p:txBody>
            <a:bodyPr anchorCtr="0" anchor="ctr" bIns="67500" lIns="54000" spcFirstLastPara="1" rIns="54000" wrap="square" tIns="54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December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87"/>
            <p:cNvSpPr/>
            <p:nvPr/>
          </p:nvSpPr>
          <p:spPr>
            <a:xfrm rot="5400000">
              <a:off x="11672926" y="3195674"/>
              <a:ext cx="571500" cy="2190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79" name="Google Shape;779;p87"/>
          <p:cNvCxnSpPr/>
          <p:nvPr/>
        </p:nvCxnSpPr>
        <p:spPr>
          <a:xfrm>
            <a:off x="3820731" y="2343193"/>
            <a:ext cx="0" cy="12402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780" name="Google Shape;780;p87"/>
          <p:cNvSpPr txBox="1"/>
          <p:nvPr/>
        </p:nvSpPr>
        <p:spPr>
          <a:xfrm>
            <a:off x="725241" y="1737006"/>
            <a:ext cx="14352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Kick-off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87"/>
          <p:cNvSpPr txBox="1"/>
          <p:nvPr/>
        </p:nvSpPr>
        <p:spPr>
          <a:xfrm>
            <a:off x="3937076" y="2221850"/>
            <a:ext cx="1796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1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2" name="Google Shape;782;p87"/>
          <p:cNvCxnSpPr/>
          <p:nvPr/>
        </p:nvCxnSpPr>
        <p:spPr>
          <a:xfrm>
            <a:off x="6427028" y="2645468"/>
            <a:ext cx="0" cy="9384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783" name="Google Shape;783;p87"/>
          <p:cNvCxnSpPr/>
          <p:nvPr/>
        </p:nvCxnSpPr>
        <p:spPr>
          <a:xfrm>
            <a:off x="8755773" y="2020595"/>
            <a:ext cx="0" cy="15633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784" name="Google Shape;784;p87"/>
          <p:cNvSpPr txBox="1"/>
          <p:nvPr/>
        </p:nvSpPr>
        <p:spPr>
          <a:xfrm>
            <a:off x="6570925" y="1737900"/>
            <a:ext cx="17340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3</a:t>
            </a:r>
            <a:endParaRPr b="1" sz="2400"/>
          </a:p>
        </p:txBody>
      </p:sp>
      <p:sp>
        <p:nvSpPr>
          <p:cNvPr id="785" name="Google Shape;785;p87"/>
          <p:cNvSpPr txBox="1"/>
          <p:nvPr/>
        </p:nvSpPr>
        <p:spPr>
          <a:xfrm>
            <a:off x="8820881" y="2041239"/>
            <a:ext cx="17967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5</a:t>
            </a:r>
            <a:endParaRPr b="1" sz="2400"/>
          </a:p>
        </p:txBody>
      </p:sp>
      <p:sp>
        <p:nvSpPr>
          <p:cNvPr id="786" name="Google Shape;786;p87"/>
          <p:cNvSpPr txBox="1"/>
          <p:nvPr/>
        </p:nvSpPr>
        <p:spPr>
          <a:xfrm>
            <a:off x="1231514" y="4024279"/>
            <a:ext cx="16308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workshop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87"/>
          <p:cNvSpPr txBox="1"/>
          <p:nvPr/>
        </p:nvSpPr>
        <p:spPr>
          <a:xfrm>
            <a:off x="3842576" y="4410225"/>
            <a:ext cx="1630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2</a:t>
            </a:r>
            <a:endParaRPr b="1" sz="2400"/>
          </a:p>
        </p:txBody>
      </p:sp>
      <p:sp>
        <p:nvSpPr>
          <p:cNvPr id="788" name="Google Shape;788;p87"/>
          <p:cNvSpPr txBox="1"/>
          <p:nvPr/>
        </p:nvSpPr>
        <p:spPr>
          <a:xfrm>
            <a:off x="7756200" y="4593800"/>
            <a:ext cx="16308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</a:t>
            </a: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2400"/>
          </a:p>
        </p:txBody>
      </p:sp>
      <p:sp>
        <p:nvSpPr>
          <p:cNvPr id="789" name="Google Shape;789;p87"/>
          <p:cNvSpPr txBox="1"/>
          <p:nvPr/>
        </p:nvSpPr>
        <p:spPr>
          <a:xfrm>
            <a:off x="10172340" y="4075715"/>
            <a:ext cx="1118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Publieke review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87"/>
          <p:cNvSpPr txBox="1"/>
          <p:nvPr>
            <p:ph idx="4294967295"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nl-BE"/>
              <a:t>Tijdlijn - workshops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88"/>
          <p:cNvCxnSpPr/>
          <p:nvPr/>
        </p:nvCxnSpPr>
        <p:spPr>
          <a:xfrm flipH="1" rot="10800000">
            <a:off x="2916569" y="1671821"/>
            <a:ext cx="20400" cy="1758300"/>
          </a:xfrm>
          <a:prstGeom prst="straightConnector1">
            <a:avLst/>
          </a:prstGeom>
          <a:noFill/>
          <a:ln cap="sq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796" name="Google Shape;796;p88"/>
          <p:cNvCxnSpPr/>
          <p:nvPr/>
        </p:nvCxnSpPr>
        <p:spPr>
          <a:xfrm>
            <a:off x="4469329" y="3733334"/>
            <a:ext cx="0" cy="15654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797" name="Google Shape;797;p88"/>
          <p:cNvCxnSpPr/>
          <p:nvPr/>
        </p:nvCxnSpPr>
        <p:spPr>
          <a:xfrm rot="10800000">
            <a:off x="6862219" y="1995246"/>
            <a:ext cx="0" cy="1434900"/>
          </a:xfrm>
          <a:prstGeom prst="straightConnector1">
            <a:avLst/>
          </a:prstGeom>
          <a:noFill/>
          <a:ln cap="sq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798" name="Google Shape;798;p88"/>
          <p:cNvSpPr txBox="1"/>
          <p:nvPr>
            <p:ph idx="4294967295"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nl-BE"/>
              <a:t>Tijdlijn - publieke review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799" name="Google Shape;799;p88"/>
          <p:cNvCxnSpPr/>
          <p:nvPr/>
        </p:nvCxnSpPr>
        <p:spPr>
          <a:xfrm>
            <a:off x="10061879" y="3733359"/>
            <a:ext cx="5700" cy="23289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grpSp>
        <p:nvGrpSpPr>
          <p:cNvPr id="800" name="Google Shape;800;p88"/>
          <p:cNvGrpSpPr/>
          <p:nvPr/>
        </p:nvGrpSpPr>
        <p:grpSpPr>
          <a:xfrm>
            <a:off x="1310963" y="3247628"/>
            <a:ext cx="10043136" cy="706431"/>
            <a:chOff x="0" y="3019424"/>
            <a:chExt cx="12068176" cy="571500"/>
          </a:xfrm>
        </p:grpSpPr>
        <p:sp>
          <p:nvSpPr>
            <p:cNvPr id="801" name="Google Shape;801;p88"/>
            <p:cNvSpPr/>
            <p:nvPr/>
          </p:nvSpPr>
          <p:spPr>
            <a:xfrm>
              <a:off x="0" y="3146439"/>
              <a:ext cx="11849100" cy="317400"/>
            </a:xfrm>
            <a:prstGeom prst="rect">
              <a:avLst/>
            </a:prstGeom>
            <a:solidFill>
              <a:srgbClr val="373636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8"/>
            <p:cNvSpPr txBox="1"/>
            <p:nvPr/>
          </p:nvSpPr>
          <p:spPr>
            <a:xfrm>
              <a:off x="268813" y="3146439"/>
              <a:ext cx="2880000" cy="317400"/>
            </a:xfrm>
            <a:prstGeom prst="rect">
              <a:avLst/>
            </a:prstGeom>
            <a:solidFill>
              <a:srgbClr val="6B6B6B"/>
            </a:solidFill>
            <a:ln>
              <a:noFill/>
            </a:ln>
          </p:spPr>
          <p:txBody>
            <a:bodyPr anchorCtr="0" anchor="t" bIns="67500" lIns="54000" spcFirstLastPara="1" rIns="54000" wrap="square" tIns="54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December</a:t>
              </a:r>
              <a:endParaRPr b="1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88"/>
            <p:cNvSpPr txBox="1"/>
            <p:nvPr/>
          </p:nvSpPr>
          <p:spPr>
            <a:xfrm>
              <a:off x="3153936" y="3146439"/>
              <a:ext cx="2880000" cy="317400"/>
            </a:xfrm>
            <a:prstGeom prst="rect">
              <a:avLst/>
            </a:prstGeom>
            <a:solidFill>
              <a:srgbClr val="F0D70F"/>
            </a:solidFill>
            <a:ln>
              <a:noFill/>
            </a:ln>
          </p:spPr>
          <p:txBody>
            <a:bodyPr anchorCtr="0" anchor="t" bIns="67500" lIns="54000" spcFirstLastPara="1" rIns="54000" wrap="square" tIns="54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800">
                  <a:solidFill>
                    <a:srgbClr val="373636"/>
                  </a:solidFill>
                </a:rPr>
                <a:t>Januari</a:t>
              </a:r>
              <a:endParaRPr sz="1800"/>
            </a:p>
          </p:txBody>
        </p:sp>
        <p:sp>
          <p:nvSpPr>
            <p:cNvPr id="804" name="Google Shape;804;p88"/>
            <p:cNvSpPr txBox="1"/>
            <p:nvPr/>
          </p:nvSpPr>
          <p:spPr>
            <a:xfrm>
              <a:off x="6023964" y="3146439"/>
              <a:ext cx="2880000" cy="317400"/>
            </a:xfrm>
            <a:prstGeom prst="rect">
              <a:avLst/>
            </a:prstGeom>
            <a:solidFill>
              <a:srgbClr val="6B6B6B"/>
            </a:solidFill>
            <a:ln>
              <a:noFill/>
            </a:ln>
          </p:spPr>
          <p:txBody>
            <a:bodyPr anchorCtr="0" anchor="t" bIns="67500" lIns="54000" spcFirstLastPara="1" rIns="54000" wrap="square" tIns="54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800">
                  <a:solidFill>
                    <a:srgbClr val="FFFFFF"/>
                  </a:solidFill>
                </a:rPr>
                <a:t>Februari</a:t>
              </a:r>
              <a:endParaRPr sz="1800"/>
            </a:p>
          </p:txBody>
        </p:sp>
        <p:sp>
          <p:nvSpPr>
            <p:cNvPr id="805" name="Google Shape;805;p88"/>
            <p:cNvSpPr txBox="1"/>
            <p:nvPr/>
          </p:nvSpPr>
          <p:spPr>
            <a:xfrm>
              <a:off x="8905221" y="3146439"/>
              <a:ext cx="2880000" cy="317400"/>
            </a:xfrm>
            <a:prstGeom prst="rect">
              <a:avLst/>
            </a:prstGeom>
            <a:solidFill>
              <a:srgbClr val="F0D70F"/>
            </a:solidFill>
            <a:ln>
              <a:noFill/>
            </a:ln>
          </p:spPr>
          <p:txBody>
            <a:bodyPr anchorCtr="0" anchor="t" bIns="67500" lIns="54000" spcFirstLastPara="1" rIns="54000" wrap="square" tIns="54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nl-BE" sz="1800">
                  <a:solidFill>
                    <a:srgbClr val="373636"/>
                  </a:solidFill>
                  <a:latin typeface="Calibri"/>
                  <a:ea typeface="Calibri"/>
                  <a:cs typeface="Calibri"/>
                  <a:sym typeface="Calibri"/>
                </a:rPr>
                <a:t>Maart</a:t>
              </a:r>
              <a:endParaRPr b="1" sz="18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88"/>
            <p:cNvSpPr/>
            <p:nvPr/>
          </p:nvSpPr>
          <p:spPr>
            <a:xfrm rot="5400000">
              <a:off x="11672926" y="3195674"/>
              <a:ext cx="571500" cy="219000"/>
            </a:xfrm>
            <a:prstGeom prst="triangle">
              <a:avLst>
                <a:gd fmla="val 50000" name="adj"/>
              </a:avLst>
            </a:prstGeom>
            <a:solidFill>
              <a:srgbClr val="373636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7" name="Google Shape;807;p88"/>
          <p:cNvSpPr txBox="1"/>
          <p:nvPr/>
        </p:nvSpPr>
        <p:spPr>
          <a:xfrm>
            <a:off x="1310963" y="1619033"/>
            <a:ext cx="1440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Start publieke review</a:t>
            </a:r>
            <a:endParaRPr b="1" sz="2400"/>
          </a:p>
        </p:txBody>
      </p:sp>
      <p:sp>
        <p:nvSpPr>
          <p:cNvPr id="808" name="Google Shape;808;p88"/>
          <p:cNvSpPr txBox="1"/>
          <p:nvPr/>
        </p:nvSpPr>
        <p:spPr>
          <a:xfrm>
            <a:off x="10214100" y="4886025"/>
            <a:ext cx="18825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7363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Einde</a:t>
            </a:r>
            <a:b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publieke</a:t>
            </a:r>
            <a:b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b="1" sz="2400">
              <a:solidFill>
                <a:srgbClr val="3736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88"/>
          <p:cNvSpPr txBox="1"/>
          <p:nvPr/>
        </p:nvSpPr>
        <p:spPr>
          <a:xfrm>
            <a:off x="6938413" y="1995283"/>
            <a:ext cx="1440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Proof of concept</a:t>
            </a:r>
            <a:endParaRPr b="1" sz="2400"/>
          </a:p>
        </p:txBody>
      </p:sp>
      <p:sp>
        <p:nvSpPr>
          <p:cNvPr id="810" name="Google Shape;810;p88"/>
          <p:cNvSpPr txBox="1"/>
          <p:nvPr/>
        </p:nvSpPr>
        <p:spPr>
          <a:xfrm>
            <a:off x="4559913" y="4299783"/>
            <a:ext cx="1440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b="1" sz="2400">
              <a:solidFill>
                <a:srgbClr val="37363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moment</a:t>
            </a:r>
            <a:endParaRPr b="1" sz="2400">
              <a:solidFill>
                <a:srgbClr val="3736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9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Eindresultaat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0"/>
          <p:cNvSpPr txBox="1"/>
          <p:nvPr/>
        </p:nvSpPr>
        <p:spPr>
          <a:xfrm>
            <a:off x="5207875" y="1108800"/>
            <a:ext cx="1764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90"/>
          <p:cNvSpPr txBox="1"/>
          <p:nvPr/>
        </p:nvSpPr>
        <p:spPr>
          <a:xfrm>
            <a:off x="838200" y="129049"/>
            <a:ext cx="88164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4000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sz="4000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90"/>
          <p:cNvSpPr txBox="1"/>
          <p:nvPr/>
        </p:nvSpPr>
        <p:spPr>
          <a:xfrm>
            <a:off x="838200" y="630774"/>
            <a:ext cx="88164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>
                <a:solidFill>
                  <a:srgbClr val="666666"/>
                </a:solidFill>
              </a:rPr>
              <a:t>Reiziger</a:t>
            </a:r>
            <a:endParaRPr b="1" sz="3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90"/>
          <p:cNvSpPr/>
          <p:nvPr/>
        </p:nvSpPr>
        <p:spPr>
          <a:xfrm>
            <a:off x="8605089" y="1678288"/>
            <a:ext cx="2356001" cy="2096814"/>
          </a:xfrm>
          <a:custGeom>
            <a:rect b="b" l="l" r="r" t="t"/>
            <a:pathLst>
              <a:path extrusionOk="0" h="253" w="285">
                <a:moveTo>
                  <a:pt x="28" y="0"/>
                </a:moveTo>
                <a:cubicBezTo>
                  <a:pt x="19" y="0"/>
                  <a:pt x="9" y="0"/>
                  <a:pt x="0" y="1"/>
                </a:cubicBezTo>
                <a:cubicBezTo>
                  <a:pt x="22" y="43"/>
                  <a:pt x="34" y="90"/>
                  <a:pt x="35" y="140"/>
                </a:cubicBezTo>
                <a:cubicBezTo>
                  <a:pt x="74" y="142"/>
                  <a:pt x="112" y="163"/>
                  <a:pt x="133" y="200"/>
                </a:cubicBezTo>
                <a:cubicBezTo>
                  <a:pt x="143" y="217"/>
                  <a:pt x="148" y="235"/>
                  <a:pt x="149" y="253"/>
                </a:cubicBezTo>
                <a:cubicBezTo>
                  <a:pt x="198" y="252"/>
                  <a:pt x="244" y="239"/>
                  <a:pt x="285" y="217"/>
                </a:cubicBezTo>
                <a:cubicBezTo>
                  <a:pt x="264" y="94"/>
                  <a:pt x="157" y="0"/>
                  <a:pt x="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0"/>
          <p:cNvSpPr/>
          <p:nvPr/>
        </p:nvSpPr>
        <p:spPr>
          <a:xfrm>
            <a:off x="8895888" y="3609713"/>
            <a:ext cx="2104626" cy="2352922"/>
          </a:xfrm>
          <a:custGeom>
            <a:rect b="b" l="l" r="r" t="t"/>
            <a:pathLst>
              <a:path extrusionOk="0" h="285" w="254">
                <a:moveTo>
                  <a:pt x="53" y="133"/>
                </a:moveTo>
                <a:cubicBezTo>
                  <a:pt x="37" y="142"/>
                  <a:pt x="18" y="148"/>
                  <a:pt x="0" y="149"/>
                </a:cubicBezTo>
                <a:cubicBezTo>
                  <a:pt x="1" y="198"/>
                  <a:pt x="14" y="244"/>
                  <a:pt x="36" y="285"/>
                </a:cubicBezTo>
                <a:cubicBezTo>
                  <a:pt x="159" y="264"/>
                  <a:pt x="254" y="157"/>
                  <a:pt x="254" y="27"/>
                </a:cubicBezTo>
                <a:cubicBezTo>
                  <a:pt x="254" y="18"/>
                  <a:pt x="253" y="9"/>
                  <a:pt x="252" y="0"/>
                </a:cubicBezTo>
                <a:cubicBezTo>
                  <a:pt x="211" y="21"/>
                  <a:pt x="164" y="34"/>
                  <a:pt x="114" y="34"/>
                </a:cubicBezTo>
                <a:cubicBezTo>
                  <a:pt x="112" y="74"/>
                  <a:pt x="90" y="111"/>
                  <a:pt x="53" y="1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90"/>
          <p:cNvSpPr/>
          <p:nvPr/>
        </p:nvSpPr>
        <p:spPr>
          <a:xfrm>
            <a:off x="6717327" y="3892496"/>
            <a:ext cx="2351070" cy="2096821"/>
          </a:xfrm>
          <a:custGeom>
            <a:rect b="b" l="l" r="r" t="t"/>
            <a:pathLst>
              <a:path extrusionOk="0" h="254" w="285">
                <a:moveTo>
                  <a:pt x="152" y="54"/>
                </a:moveTo>
                <a:cubicBezTo>
                  <a:pt x="142" y="37"/>
                  <a:pt x="137" y="19"/>
                  <a:pt x="136" y="0"/>
                </a:cubicBezTo>
                <a:cubicBezTo>
                  <a:pt x="86" y="1"/>
                  <a:pt x="40" y="14"/>
                  <a:pt x="0" y="36"/>
                </a:cubicBezTo>
                <a:cubicBezTo>
                  <a:pt x="20" y="160"/>
                  <a:pt x="127" y="254"/>
                  <a:pt x="257" y="254"/>
                </a:cubicBezTo>
                <a:cubicBezTo>
                  <a:pt x="266" y="254"/>
                  <a:pt x="276" y="254"/>
                  <a:pt x="285" y="253"/>
                </a:cubicBezTo>
                <a:cubicBezTo>
                  <a:pt x="263" y="211"/>
                  <a:pt x="251" y="164"/>
                  <a:pt x="250" y="115"/>
                </a:cubicBezTo>
                <a:cubicBezTo>
                  <a:pt x="210" y="112"/>
                  <a:pt x="173" y="91"/>
                  <a:pt x="152" y="5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0"/>
          <p:cNvSpPr/>
          <p:nvPr/>
        </p:nvSpPr>
        <p:spPr>
          <a:xfrm>
            <a:off x="6677896" y="1704970"/>
            <a:ext cx="2099699" cy="2358260"/>
          </a:xfrm>
          <a:custGeom>
            <a:rect b="b" l="l" r="r" t="t"/>
            <a:pathLst>
              <a:path extrusionOk="0" h="285" w="254">
                <a:moveTo>
                  <a:pt x="200" y="153"/>
                </a:moveTo>
                <a:cubicBezTo>
                  <a:pt x="217" y="143"/>
                  <a:pt x="236" y="137"/>
                  <a:pt x="254" y="136"/>
                </a:cubicBezTo>
                <a:cubicBezTo>
                  <a:pt x="253" y="87"/>
                  <a:pt x="240" y="41"/>
                  <a:pt x="218" y="0"/>
                </a:cubicBezTo>
                <a:cubicBezTo>
                  <a:pt x="95" y="20"/>
                  <a:pt x="0" y="128"/>
                  <a:pt x="0" y="257"/>
                </a:cubicBezTo>
                <a:cubicBezTo>
                  <a:pt x="0" y="267"/>
                  <a:pt x="1" y="276"/>
                  <a:pt x="1" y="285"/>
                </a:cubicBezTo>
                <a:cubicBezTo>
                  <a:pt x="43" y="263"/>
                  <a:pt x="90" y="251"/>
                  <a:pt x="140" y="250"/>
                </a:cubicBezTo>
                <a:cubicBezTo>
                  <a:pt x="142" y="211"/>
                  <a:pt x="164" y="174"/>
                  <a:pt x="200" y="153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90"/>
          <p:cNvSpPr/>
          <p:nvPr/>
        </p:nvSpPr>
        <p:spPr>
          <a:xfrm>
            <a:off x="8442425" y="1262562"/>
            <a:ext cx="2912648" cy="2149075"/>
          </a:xfrm>
          <a:custGeom>
            <a:rect b="b" l="l" r="r" t="t"/>
            <a:pathLst>
              <a:path extrusionOk="0" h="249" w="331">
                <a:moveTo>
                  <a:pt x="45" y="32"/>
                </a:moveTo>
                <a:cubicBezTo>
                  <a:pt x="174" y="32"/>
                  <a:pt x="281" y="126"/>
                  <a:pt x="302" y="249"/>
                </a:cubicBezTo>
                <a:cubicBezTo>
                  <a:pt x="312" y="244"/>
                  <a:pt x="322" y="238"/>
                  <a:pt x="331" y="231"/>
                </a:cubicBezTo>
                <a:cubicBezTo>
                  <a:pt x="303" y="99"/>
                  <a:pt x="186" y="0"/>
                  <a:pt x="45" y="0"/>
                </a:cubicBezTo>
                <a:cubicBezTo>
                  <a:pt x="29" y="0"/>
                  <a:pt x="14" y="1"/>
                  <a:pt x="0" y="3"/>
                </a:cubicBezTo>
                <a:cubicBezTo>
                  <a:pt x="6" y="13"/>
                  <a:pt x="12" y="23"/>
                  <a:pt x="17" y="33"/>
                </a:cubicBezTo>
                <a:cubicBezTo>
                  <a:pt x="26" y="32"/>
                  <a:pt x="36" y="32"/>
                  <a:pt x="45" y="32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90"/>
          <p:cNvSpPr/>
          <p:nvPr/>
        </p:nvSpPr>
        <p:spPr>
          <a:xfrm>
            <a:off x="9225150" y="3411650"/>
            <a:ext cx="2226854" cy="2890249"/>
          </a:xfrm>
          <a:custGeom>
            <a:rect b="b" l="l" r="r" t="t"/>
            <a:pathLst>
              <a:path extrusionOk="0" h="332" w="250">
                <a:moveTo>
                  <a:pt x="218" y="45"/>
                </a:moveTo>
                <a:cubicBezTo>
                  <a:pt x="218" y="175"/>
                  <a:pt x="123" y="282"/>
                  <a:pt x="0" y="303"/>
                </a:cubicBezTo>
                <a:cubicBezTo>
                  <a:pt x="5" y="313"/>
                  <a:pt x="11" y="323"/>
                  <a:pt x="18" y="332"/>
                </a:cubicBezTo>
                <a:cubicBezTo>
                  <a:pt x="150" y="304"/>
                  <a:pt x="250" y="186"/>
                  <a:pt x="250" y="45"/>
                </a:cubicBezTo>
                <a:cubicBezTo>
                  <a:pt x="250" y="30"/>
                  <a:pt x="248" y="15"/>
                  <a:pt x="246" y="0"/>
                </a:cubicBezTo>
                <a:cubicBezTo>
                  <a:pt x="237" y="6"/>
                  <a:pt x="226" y="12"/>
                  <a:pt x="216" y="18"/>
                </a:cubicBezTo>
                <a:cubicBezTo>
                  <a:pt x="217" y="27"/>
                  <a:pt x="218" y="36"/>
                  <a:pt x="218" y="45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90"/>
          <p:cNvSpPr/>
          <p:nvPr/>
        </p:nvSpPr>
        <p:spPr>
          <a:xfrm>
            <a:off x="6336075" y="4220350"/>
            <a:ext cx="2841799" cy="2149075"/>
          </a:xfrm>
          <a:custGeom>
            <a:rect b="b" l="l" r="r" t="t"/>
            <a:pathLst>
              <a:path extrusionOk="0" h="250" w="333">
                <a:moveTo>
                  <a:pt x="287" y="218"/>
                </a:moveTo>
                <a:cubicBezTo>
                  <a:pt x="157" y="218"/>
                  <a:pt x="50" y="124"/>
                  <a:pt x="30" y="0"/>
                </a:cubicBezTo>
                <a:cubicBezTo>
                  <a:pt x="19" y="5"/>
                  <a:pt x="10" y="11"/>
                  <a:pt x="0" y="18"/>
                </a:cubicBezTo>
                <a:cubicBezTo>
                  <a:pt x="28" y="151"/>
                  <a:pt x="146" y="250"/>
                  <a:pt x="287" y="250"/>
                </a:cubicBezTo>
                <a:cubicBezTo>
                  <a:pt x="302" y="250"/>
                  <a:pt x="318" y="249"/>
                  <a:pt x="333" y="247"/>
                </a:cubicBezTo>
                <a:cubicBezTo>
                  <a:pt x="326" y="237"/>
                  <a:pt x="320" y="227"/>
                  <a:pt x="315" y="217"/>
                </a:cubicBezTo>
                <a:cubicBezTo>
                  <a:pt x="306" y="218"/>
                  <a:pt x="296" y="218"/>
                  <a:pt x="287" y="218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0"/>
          <p:cNvSpPr/>
          <p:nvPr/>
        </p:nvSpPr>
        <p:spPr>
          <a:xfrm>
            <a:off x="6280775" y="1359600"/>
            <a:ext cx="2161649" cy="2860750"/>
          </a:xfrm>
          <a:custGeom>
            <a:rect b="b" l="l" r="r" t="t"/>
            <a:pathLst>
              <a:path extrusionOk="0" h="332" w="250">
                <a:moveTo>
                  <a:pt x="32" y="286"/>
                </a:moveTo>
                <a:cubicBezTo>
                  <a:pt x="32" y="157"/>
                  <a:pt x="127" y="49"/>
                  <a:pt x="250" y="29"/>
                </a:cubicBezTo>
                <a:cubicBezTo>
                  <a:pt x="245" y="19"/>
                  <a:pt x="239" y="9"/>
                  <a:pt x="232" y="0"/>
                </a:cubicBezTo>
                <a:cubicBezTo>
                  <a:pt x="100" y="28"/>
                  <a:pt x="0" y="145"/>
                  <a:pt x="0" y="286"/>
                </a:cubicBezTo>
                <a:cubicBezTo>
                  <a:pt x="0" y="302"/>
                  <a:pt x="1" y="317"/>
                  <a:pt x="3" y="332"/>
                </a:cubicBezTo>
                <a:cubicBezTo>
                  <a:pt x="13" y="325"/>
                  <a:pt x="23" y="319"/>
                  <a:pt x="33" y="314"/>
                </a:cubicBezTo>
                <a:cubicBezTo>
                  <a:pt x="33" y="305"/>
                  <a:pt x="32" y="296"/>
                  <a:pt x="32" y="286"/>
                </a:cubicBezTo>
                <a:close/>
              </a:path>
            </a:pathLst>
          </a:custGeom>
          <a:solidFill>
            <a:srgbClr val="968C6D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90"/>
          <p:cNvSpPr/>
          <p:nvPr/>
        </p:nvSpPr>
        <p:spPr>
          <a:xfrm>
            <a:off x="7954478" y="2953460"/>
            <a:ext cx="1764000" cy="1760400"/>
          </a:xfrm>
          <a:prstGeom prst="ellipse">
            <a:avLst/>
          </a:prstGeom>
          <a:solidFill>
            <a:srgbClr val="EAE8E2"/>
          </a:solidFill>
          <a:ln cap="flat" cmpd="sng" w="9525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72000">
            <a:noAutofit/>
          </a:bodyPr>
          <a:lstStyle/>
          <a:p>
            <a:pPr indent="-177800" lvl="0" marL="177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b="1" lang="nl-BE" sz="1600"/>
              <a:t>OSLO </a:t>
            </a:r>
            <a:endParaRPr b="1" sz="1600"/>
          </a:p>
          <a:p>
            <a:pPr indent="-177800" lvl="0" marL="177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</a:pPr>
            <a:r>
              <a:rPr b="1" lang="nl-BE" sz="1600"/>
              <a:t>MOBILITEIT</a:t>
            </a:r>
            <a:endParaRPr b="1" sz="1600"/>
          </a:p>
        </p:txBody>
      </p:sp>
      <p:sp>
        <p:nvSpPr>
          <p:cNvPr id="833" name="Google Shape;833;p90"/>
          <p:cNvSpPr txBox="1"/>
          <p:nvPr/>
        </p:nvSpPr>
        <p:spPr>
          <a:xfrm>
            <a:off x="6998900" y="2605050"/>
            <a:ext cx="1288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000"/>
              <a:t>Reiziger</a:t>
            </a:r>
            <a:endParaRPr b="1" sz="2000"/>
          </a:p>
        </p:txBody>
      </p:sp>
      <p:sp>
        <p:nvSpPr>
          <p:cNvPr id="834" name="Google Shape;834;p90"/>
          <p:cNvSpPr txBox="1"/>
          <p:nvPr/>
        </p:nvSpPr>
        <p:spPr>
          <a:xfrm rot="-3878757">
            <a:off x="5943214" y="2388174"/>
            <a:ext cx="1764786" cy="675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90"/>
          <p:cNvSpPr txBox="1"/>
          <p:nvPr/>
        </p:nvSpPr>
        <p:spPr>
          <a:xfrm>
            <a:off x="8993800" y="2170950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Mobiliteits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aanbieder</a:t>
            </a:r>
            <a:endParaRPr sz="2000"/>
          </a:p>
        </p:txBody>
      </p:sp>
      <p:sp>
        <p:nvSpPr>
          <p:cNvPr id="836" name="Google Shape;836;p90"/>
          <p:cNvSpPr txBox="1"/>
          <p:nvPr/>
        </p:nvSpPr>
        <p:spPr>
          <a:xfrm>
            <a:off x="9164300" y="4373075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MaaS</a:t>
            </a:r>
            <a:endParaRPr sz="2000"/>
          </a:p>
        </p:txBody>
      </p:sp>
      <p:sp>
        <p:nvSpPr>
          <p:cNvPr id="837" name="Google Shape;837;p90"/>
          <p:cNvSpPr txBox="1"/>
          <p:nvPr/>
        </p:nvSpPr>
        <p:spPr>
          <a:xfrm rot="2454333">
            <a:off x="9618336" y="1848339"/>
            <a:ext cx="1764776" cy="675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90"/>
          <p:cNvSpPr txBox="1"/>
          <p:nvPr/>
        </p:nvSpPr>
        <p:spPr>
          <a:xfrm rot="-3033590">
            <a:off x="9936014" y="4993376"/>
            <a:ext cx="1764755" cy="6752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90"/>
          <p:cNvSpPr txBox="1"/>
          <p:nvPr/>
        </p:nvSpPr>
        <p:spPr>
          <a:xfrm rot="1699510">
            <a:off x="6614361" y="5579966"/>
            <a:ext cx="1764688" cy="675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90"/>
          <p:cNvSpPr txBox="1"/>
          <p:nvPr/>
        </p:nvSpPr>
        <p:spPr>
          <a:xfrm>
            <a:off x="7075100" y="4869125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Overheden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41" name="Google Shape;841;p90"/>
          <p:cNvSpPr txBox="1"/>
          <p:nvPr/>
        </p:nvSpPr>
        <p:spPr>
          <a:xfrm>
            <a:off x="9205400" y="4691450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aanbieder</a:t>
            </a:r>
            <a:endParaRPr sz="2000"/>
          </a:p>
        </p:txBody>
      </p:sp>
      <p:sp>
        <p:nvSpPr>
          <p:cNvPr id="842" name="Google Shape;842;p90"/>
          <p:cNvSpPr/>
          <p:nvPr/>
        </p:nvSpPr>
        <p:spPr>
          <a:xfrm rot="5400000">
            <a:off x="311612" y="2749056"/>
            <a:ext cx="6298642" cy="4074233"/>
          </a:xfrm>
          <a:custGeom>
            <a:rect b="b" l="l" r="r" t="t"/>
            <a:pathLst>
              <a:path extrusionOk="0" h="6349" w="13838">
                <a:moveTo>
                  <a:pt x="0" y="2730"/>
                </a:moveTo>
                <a:lnTo>
                  <a:pt x="1380" y="2730"/>
                </a:lnTo>
                <a:lnTo>
                  <a:pt x="1380" y="2730"/>
                </a:lnTo>
                <a:lnTo>
                  <a:pt x="1416" y="2730"/>
                </a:lnTo>
                <a:lnTo>
                  <a:pt x="1452" y="2734"/>
                </a:lnTo>
                <a:lnTo>
                  <a:pt x="1488" y="2738"/>
                </a:lnTo>
                <a:lnTo>
                  <a:pt x="1522" y="2744"/>
                </a:lnTo>
                <a:lnTo>
                  <a:pt x="1556" y="2752"/>
                </a:lnTo>
                <a:lnTo>
                  <a:pt x="1590" y="2762"/>
                </a:lnTo>
                <a:lnTo>
                  <a:pt x="1622" y="2772"/>
                </a:lnTo>
                <a:lnTo>
                  <a:pt x="1654" y="2786"/>
                </a:lnTo>
                <a:lnTo>
                  <a:pt x="1686" y="2800"/>
                </a:lnTo>
                <a:lnTo>
                  <a:pt x="1716" y="2816"/>
                </a:lnTo>
                <a:lnTo>
                  <a:pt x="1746" y="2832"/>
                </a:lnTo>
                <a:lnTo>
                  <a:pt x="1774" y="2850"/>
                </a:lnTo>
                <a:lnTo>
                  <a:pt x="1802" y="2870"/>
                </a:lnTo>
                <a:lnTo>
                  <a:pt x="1830" y="2892"/>
                </a:lnTo>
                <a:lnTo>
                  <a:pt x="1854" y="2914"/>
                </a:lnTo>
                <a:lnTo>
                  <a:pt x="1880" y="2938"/>
                </a:lnTo>
                <a:lnTo>
                  <a:pt x="1902" y="2962"/>
                </a:lnTo>
                <a:lnTo>
                  <a:pt x="1924" y="2988"/>
                </a:lnTo>
                <a:lnTo>
                  <a:pt x="1946" y="3014"/>
                </a:lnTo>
                <a:lnTo>
                  <a:pt x="1966" y="3042"/>
                </a:lnTo>
                <a:lnTo>
                  <a:pt x="1984" y="3070"/>
                </a:lnTo>
                <a:lnTo>
                  <a:pt x="2002" y="3100"/>
                </a:lnTo>
                <a:lnTo>
                  <a:pt x="2016" y="3130"/>
                </a:lnTo>
                <a:lnTo>
                  <a:pt x="2032" y="3162"/>
                </a:lnTo>
                <a:lnTo>
                  <a:pt x="2044" y="3193"/>
                </a:lnTo>
                <a:lnTo>
                  <a:pt x="2054" y="3225"/>
                </a:lnTo>
                <a:lnTo>
                  <a:pt x="2064" y="3259"/>
                </a:lnTo>
                <a:lnTo>
                  <a:pt x="2072" y="3293"/>
                </a:lnTo>
                <a:lnTo>
                  <a:pt x="2078" y="3329"/>
                </a:lnTo>
                <a:lnTo>
                  <a:pt x="2084" y="3363"/>
                </a:lnTo>
                <a:lnTo>
                  <a:pt x="2086" y="3399"/>
                </a:lnTo>
                <a:lnTo>
                  <a:pt x="2086" y="3435"/>
                </a:lnTo>
                <a:lnTo>
                  <a:pt x="2086" y="5643"/>
                </a:lnTo>
                <a:lnTo>
                  <a:pt x="2086" y="5643"/>
                </a:lnTo>
                <a:lnTo>
                  <a:pt x="2088" y="5679"/>
                </a:lnTo>
                <a:lnTo>
                  <a:pt x="2090" y="5715"/>
                </a:lnTo>
                <a:lnTo>
                  <a:pt x="2096" y="5751"/>
                </a:lnTo>
                <a:lnTo>
                  <a:pt x="2102" y="5785"/>
                </a:lnTo>
                <a:lnTo>
                  <a:pt x="2110" y="5819"/>
                </a:lnTo>
                <a:lnTo>
                  <a:pt x="2118" y="5853"/>
                </a:lnTo>
                <a:lnTo>
                  <a:pt x="2130" y="5885"/>
                </a:lnTo>
                <a:lnTo>
                  <a:pt x="2142" y="5917"/>
                </a:lnTo>
                <a:lnTo>
                  <a:pt x="2156" y="5949"/>
                </a:lnTo>
                <a:lnTo>
                  <a:pt x="2172" y="5979"/>
                </a:lnTo>
                <a:lnTo>
                  <a:pt x="2190" y="6009"/>
                </a:lnTo>
                <a:lnTo>
                  <a:pt x="2208" y="6037"/>
                </a:lnTo>
                <a:lnTo>
                  <a:pt x="2228" y="6065"/>
                </a:lnTo>
                <a:lnTo>
                  <a:pt x="2248" y="6093"/>
                </a:lnTo>
                <a:lnTo>
                  <a:pt x="2272" y="6117"/>
                </a:lnTo>
                <a:lnTo>
                  <a:pt x="2294" y="6143"/>
                </a:lnTo>
                <a:lnTo>
                  <a:pt x="2320" y="6165"/>
                </a:lnTo>
                <a:lnTo>
                  <a:pt x="2344" y="6187"/>
                </a:lnTo>
                <a:lnTo>
                  <a:pt x="2372" y="6209"/>
                </a:lnTo>
                <a:lnTo>
                  <a:pt x="2400" y="6229"/>
                </a:lnTo>
                <a:lnTo>
                  <a:pt x="2428" y="6247"/>
                </a:lnTo>
                <a:lnTo>
                  <a:pt x="2458" y="6265"/>
                </a:lnTo>
                <a:lnTo>
                  <a:pt x="2488" y="6279"/>
                </a:lnTo>
                <a:lnTo>
                  <a:pt x="2520" y="6295"/>
                </a:lnTo>
                <a:lnTo>
                  <a:pt x="2552" y="6307"/>
                </a:lnTo>
                <a:lnTo>
                  <a:pt x="2584" y="6317"/>
                </a:lnTo>
                <a:lnTo>
                  <a:pt x="2618" y="6327"/>
                </a:lnTo>
                <a:lnTo>
                  <a:pt x="2652" y="6335"/>
                </a:lnTo>
                <a:lnTo>
                  <a:pt x="2686" y="6341"/>
                </a:lnTo>
                <a:lnTo>
                  <a:pt x="2722" y="6347"/>
                </a:lnTo>
                <a:lnTo>
                  <a:pt x="2758" y="6349"/>
                </a:lnTo>
                <a:lnTo>
                  <a:pt x="2794" y="6349"/>
                </a:lnTo>
                <a:lnTo>
                  <a:pt x="3840" y="6349"/>
                </a:lnTo>
                <a:lnTo>
                  <a:pt x="3840" y="6349"/>
                </a:lnTo>
                <a:lnTo>
                  <a:pt x="3876" y="6349"/>
                </a:lnTo>
                <a:lnTo>
                  <a:pt x="3912" y="6347"/>
                </a:lnTo>
                <a:lnTo>
                  <a:pt x="3948" y="6341"/>
                </a:lnTo>
                <a:lnTo>
                  <a:pt x="3982" y="6335"/>
                </a:lnTo>
                <a:lnTo>
                  <a:pt x="4016" y="6327"/>
                </a:lnTo>
                <a:lnTo>
                  <a:pt x="4050" y="6317"/>
                </a:lnTo>
                <a:lnTo>
                  <a:pt x="4082" y="6307"/>
                </a:lnTo>
                <a:lnTo>
                  <a:pt x="4114" y="6295"/>
                </a:lnTo>
                <a:lnTo>
                  <a:pt x="4146" y="6279"/>
                </a:lnTo>
                <a:lnTo>
                  <a:pt x="4176" y="6265"/>
                </a:lnTo>
                <a:lnTo>
                  <a:pt x="4206" y="6247"/>
                </a:lnTo>
                <a:lnTo>
                  <a:pt x="4234" y="6229"/>
                </a:lnTo>
                <a:lnTo>
                  <a:pt x="4262" y="6209"/>
                </a:lnTo>
                <a:lnTo>
                  <a:pt x="4290" y="6187"/>
                </a:lnTo>
                <a:lnTo>
                  <a:pt x="4314" y="6165"/>
                </a:lnTo>
                <a:lnTo>
                  <a:pt x="4340" y="6143"/>
                </a:lnTo>
                <a:lnTo>
                  <a:pt x="4362" y="6117"/>
                </a:lnTo>
                <a:lnTo>
                  <a:pt x="4386" y="6093"/>
                </a:lnTo>
                <a:lnTo>
                  <a:pt x="4406" y="6065"/>
                </a:lnTo>
                <a:lnTo>
                  <a:pt x="4426" y="6037"/>
                </a:lnTo>
                <a:lnTo>
                  <a:pt x="4444" y="6009"/>
                </a:lnTo>
                <a:lnTo>
                  <a:pt x="4462" y="5979"/>
                </a:lnTo>
                <a:lnTo>
                  <a:pt x="4478" y="5949"/>
                </a:lnTo>
                <a:lnTo>
                  <a:pt x="4492" y="5917"/>
                </a:lnTo>
                <a:lnTo>
                  <a:pt x="4504" y="5885"/>
                </a:lnTo>
                <a:lnTo>
                  <a:pt x="4516" y="5853"/>
                </a:lnTo>
                <a:lnTo>
                  <a:pt x="4524" y="5819"/>
                </a:lnTo>
                <a:lnTo>
                  <a:pt x="4532" y="5785"/>
                </a:lnTo>
                <a:lnTo>
                  <a:pt x="4538" y="5751"/>
                </a:lnTo>
                <a:lnTo>
                  <a:pt x="4544" y="5715"/>
                </a:lnTo>
                <a:lnTo>
                  <a:pt x="4546" y="5679"/>
                </a:lnTo>
                <a:lnTo>
                  <a:pt x="4548" y="5643"/>
                </a:lnTo>
                <a:lnTo>
                  <a:pt x="4548" y="1900"/>
                </a:lnTo>
                <a:lnTo>
                  <a:pt x="4548" y="1900"/>
                </a:lnTo>
                <a:lnTo>
                  <a:pt x="4548" y="1864"/>
                </a:lnTo>
                <a:lnTo>
                  <a:pt x="4550" y="1828"/>
                </a:lnTo>
                <a:lnTo>
                  <a:pt x="4556" y="1794"/>
                </a:lnTo>
                <a:lnTo>
                  <a:pt x="4562" y="1758"/>
                </a:lnTo>
                <a:lnTo>
                  <a:pt x="4570" y="1724"/>
                </a:lnTo>
                <a:lnTo>
                  <a:pt x="4578" y="1692"/>
                </a:lnTo>
                <a:lnTo>
                  <a:pt x="4590" y="1658"/>
                </a:lnTo>
                <a:lnTo>
                  <a:pt x="4602" y="1626"/>
                </a:lnTo>
                <a:lnTo>
                  <a:pt x="4618" y="1594"/>
                </a:lnTo>
                <a:lnTo>
                  <a:pt x="4632" y="1564"/>
                </a:lnTo>
                <a:lnTo>
                  <a:pt x="4650" y="1534"/>
                </a:lnTo>
                <a:lnTo>
                  <a:pt x="4668" y="1506"/>
                </a:lnTo>
                <a:lnTo>
                  <a:pt x="4688" y="1478"/>
                </a:lnTo>
                <a:lnTo>
                  <a:pt x="4708" y="1452"/>
                </a:lnTo>
                <a:lnTo>
                  <a:pt x="4732" y="1426"/>
                </a:lnTo>
                <a:lnTo>
                  <a:pt x="4754" y="1402"/>
                </a:lnTo>
                <a:lnTo>
                  <a:pt x="4780" y="1378"/>
                </a:lnTo>
                <a:lnTo>
                  <a:pt x="4804" y="1356"/>
                </a:lnTo>
                <a:lnTo>
                  <a:pt x="4832" y="1334"/>
                </a:lnTo>
                <a:lnTo>
                  <a:pt x="4860" y="1316"/>
                </a:lnTo>
                <a:lnTo>
                  <a:pt x="4888" y="1296"/>
                </a:lnTo>
                <a:lnTo>
                  <a:pt x="4918" y="1280"/>
                </a:lnTo>
                <a:lnTo>
                  <a:pt x="4948" y="1264"/>
                </a:lnTo>
                <a:lnTo>
                  <a:pt x="4980" y="1250"/>
                </a:lnTo>
                <a:lnTo>
                  <a:pt x="5012" y="1238"/>
                </a:lnTo>
                <a:lnTo>
                  <a:pt x="5044" y="1226"/>
                </a:lnTo>
                <a:lnTo>
                  <a:pt x="5078" y="1216"/>
                </a:lnTo>
                <a:lnTo>
                  <a:pt x="5112" y="1208"/>
                </a:lnTo>
                <a:lnTo>
                  <a:pt x="5146" y="1202"/>
                </a:lnTo>
                <a:lnTo>
                  <a:pt x="5182" y="1198"/>
                </a:lnTo>
                <a:lnTo>
                  <a:pt x="5218" y="1194"/>
                </a:lnTo>
                <a:lnTo>
                  <a:pt x="5254" y="1194"/>
                </a:lnTo>
                <a:lnTo>
                  <a:pt x="6258" y="1194"/>
                </a:lnTo>
                <a:lnTo>
                  <a:pt x="6258" y="1194"/>
                </a:lnTo>
                <a:lnTo>
                  <a:pt x="6294" y="1194"/>
                </a:lnTo>
                <a:lnTo>
                  <a:pt x="6330" y="1198"/>
                </a:lnTo>
                <a:lnTo>
                  <a:pt x="6364" y="1202"/>
                </a:lnTo>
                <a:lnTo>
                  <a:pt x="6400" y="1208"/>
                </a:lnTo>
                <a:lnTo>
                  <a:pt x="6434" y="1216"/>
                </a:lnTo>
                <a:lnTo>
                  <a:pt x="6468" y="1226"/>
                </a:lnTo>
                <a:lnTo>
                  <a:pt x="6500" y="1238"/>
                </a:lnTo>
                <a:lnTo>
                  <a:pt x="6532" y="1250"/>
                </a:lnTo>
                <a:lnTo>
                  <a:pt x="6564" y="1264"/>
                </a:lnTo>
                <a:lnTo>
                  <a:pt x="6594" y="1280"/>
                </a:lnTo>
                <a:lnTo>
                  <a:pt x="6624" y="1296"/>
                </a:lnTo>
                <a:lnTo>
                  <a:pt x="6652" y="1316"/>
                </a:lnTo>
                <a:lnTo>
                  <a:pt x="6680" y="1334"/>
                </a:lnTo>
                <a:lnTo>
                  <a:pt x="6706" y="1356"/>
                </a:lnTo>
                <a:lnTo>
                  <a:pt x="6732" y="1378"/>
                </a:lnTo>
                <a:lnTo>
                  <a:pt x="6756" y="1402"/>
                </a:lnTo>
                <a:lnTo>
                  <a:pt x="6780" y="1426"/>
                </a:lnTo>
                <a:lnTo>
                  <a:pt x="6802" y="1452"/>
                </a:lnTo>
                <a:lnTo>
                  <a:pt x="6824" y="1478"/>
                </a:lnTo>
                <a:lnTo>
                  <a:pt x="6844" y="1506"/>
                </a:lnTo>
                <a:lnTo>
                  <a:pt x="6862" y="1534"/>
                </a:lnTo>
                <a:lnTo>
                  <a:pt x="6878" y="1564"/>
                </a:lnTo>
                <a:lnTo>
                  <a:pt x="6894" y="1594"/>
                </a:lnTo>
                <a:lnTo>
                  <a:pt x="6908" y="1626"/>
                </a:lnTo>
                <a:lnTo>
                  <a:pt x="6922" y="1658"/>
                </a:lnTo>
                <a:lnTo>
                  <a:pt x="6932" y="1692"/>
                </a:lnTo>
                <a:lnTo>
                  <a:pt x="6942" y="1724"/>
                </a:lnTo>
                <a:lnTo>
                  <a:pt x="6950" y="1758"/>
                </a:lnTo>
                <a:lnTo>
                  <a:pt x="6956" y="1794"/>
                </a:lnTo>
                <a:lnTo>
                  <a:pt x="6960" y="1828"/>
                </a:lnTo>
                <a:lnTo>
                  <a:pt x="6964" y="1864"/>
                </a:lnTo>
                <a:lnTo>
                  <a:pt x="6964" y="1900"/>
                </a:lnTo>
                <a:lnTo>
                  <a:pt x="6964" y="4459"/>
                </a:lnTo>
                <a:lnTo>
                  <a:pt x="6964" y="4459"/>
                </a:lnTo>
                <a:lnTo>
                  <a:pt x="6966" y="4495"/>
                </a:lnTo>
                <a:lnTo>
                  <a:pt x="6968" y="4531"/>
                </a:lnTo>
                <a:lnTo>
                  <a:pt x="6972" y="4567"/>
                </a:lnTo>
                <a:lnTo>
                  <a:pt x="6978" y="4601"/>
                </a:lnTo>
                <a:lnTo>
                  <a:pt x="6986" y="4635"/>
                </a:lnTo>
                <a:lnTo>
                  <a:pt x="6996" y="4669"/>
                </a:lnTo>
                <a:lnTo>
                  <a:pt x="7008" y="4701"/>
                </a:lnTo>
                <a:lnTo>
                  <a:pt x="7020" y="4733"/>
                </a:lnTo>
                <a:lnTo>
                  <a:pt x="7034" y="4765"/>
                </a:lnTo>
                <a:lnTo>
                  <a:pt x="7050" y="4795"/>
                </a:lnTo>
                <a:lnTo>
                  <a:pt x="7068" y="4825"/>
                </a:lnTo>
                <a:lnTo>
                  <a:pt x="7086" y="4853"/>
                </a:lnTo>
                <a:lnTo>
                  <a:pt x="7106" y="4881"/>
                </a:lnTo>
                <a:lnTo>
                  <a:pt x="7126" y="4907"/>
                </a:lnTo>
                <a:lnTo>
                  <a:pt x="7148" y="4933"/>
                </a:lnTo>
                <a:lnTo>
                  <a:pt x="7172" y="4957"/>
                </a:lnTo>
                <a:lnTo>
                  <a:pt x="7196" y="4981"/>
                </a:lnTo>
                <a:lnTo>
                  <a:pt x="7222" y="5003"/>
                </a:lnTo>
                <a:lnTo>
                  <a:pt x="7248" y="5025"/>
                </a:lnTo>
                <a:lnTo>
                  <a:pt x="7276" y="5045"/>
                </a:lnTo>
                <a:lnTo>
                  <a:pt x="7306" y="5063"/>
                </a:lnTo>
                <a:lnTo>
                  <a:pt x="7334" y="5079"/>
                </a:lnTo>
                <a:lnTo>
                  <a:pt x="7366" y="5095"/>
                </a:lnTo>
                <a:lnTo>
                  <a:pt x="7396" y="5109"/>
                </a:lnTo>
                <a:lnTo>
                  <a:pt x="7428" y="5123"/>
                </a:lnTo>
                <a:lnTo>
                  <a:pt x="7462" y="5133"/>
                </a:lnTo>
                <a:lnTo>
                  <a:pt x="7496" y="5143"/>
                </a:lnTo>
                <a:lnTo>
                  <a:pt x="7530" y="5151"/>
                </a:lnTo>
                <a:lnTo>
                  <a:pt x="7564" y="5157"/>
                </a:lnTo>
                <a:lnTo>
                  <a:pt x="7600" y="5161"/>
                </a:lnTo>
                <a:lnTo>
                  <a:pt x="7634" y="5165"/>
                </a:lnTo>
                <a:lnTo>
                  <a:pt x="7672" y="5165"/>
                </a:lnTo>
                <a:lnTo>
                  <a:pt x="8704" y="5165"/>
                </a:lnTo>
                <a:lnTo>
                  <a:pt x="8704" y="5165"/>
                </a:lnTo>
                <a:lnTo>
                  <a:pt x="8740" y="5165"/>
                </a:lnTo>
                <a:lnTo>
                  <a:pt x="8776" y="5161"/>
                </a:lnTo>
                <a:lnTo>
                  <a:pt x="8812" y="5157"/>
                </a:lnTo>
                <a:lnTo>
                  <a:pt x="8846" y="5151"/>
                </a:lnTo>
                <a:lnTo>
                  <a:pt x="8880" y="5143"/>
                </a:lnTo>
                <a:lnTo>
                  <a:pt x="8914" y="5133"/>
                </a:lnTo>
                <a:lnTo>
                  <a:pt x="8946" y="5123"/>
                </a:lnTo>
                <a:lnTo>
                  <a:pt x="8978" y="5109"/>
                </a:lnTo>
                <a:lnTo>
                  <a:pt x="9010" y="5095"/>
                </a:lnTo>
                <a:lnTo>
                  <a:pt x="9040" y="5079"/>
                </a:lnTo>
                <a:lnTo>
                  <a:pt x="9070" y="5063"/>
                </a:lnTo>
                <a:lnTo>
                  <a:pt x="9098" y="5045"/>
                </a:lnTo>
                <a:lnTo>
                  <a:pt x="9126" y="5025"/>
                </a:lnTo>
                <a:lnTo>
                  <a:pt x="9154" y="5003"/>
                </a:lnTo>
                <a:lnTo>
                  <a:pt x="9178" y="4981"/>
                </a:lnTo>
                <a:lnTo>
                  <a:pt x="9204" y="4957"/>
                </a:lnTo>
                <a:lnTo>
                  <a:pt x="9226" y="4933"/>
                </a:lnTo>
                <a:lnTo>
                  <a:pt x="9250" y="4907"/>
                </a:lnTo>
                <a:lnTo>
                  <a:pt x="9270" y="4881"/>
                </a:lnTo>
                <a:lnTo>
                  <a:pt x="9290" y="4853"/>
                </a:lnTo>
                <a:lnTo>
                  <a:pt x="9308" y="4825"/>
                </a:lnTo>
                <a:lnTo>
                  <a:pt x="9326" y="4795"/>
                </a:lnTo>
                <a:lnTo>
                  <a:pt x="9340" y="4765"/>
                </a:lnTo>
                <a:lnTo>
                  <a:pt x="9356" y="4733"/>
                </a:lnTo>
                <a:lnTo>
                  <a:pt x="9368" y="4701"/>
                </a:lnTo>
                <a:lnTo>
                  <a:pt x="9378" y="4669"/>
                </a:lnTo>
                <a:lnTo>
                  <a:pt x="9388" y="4635"/>
                </a:lnTo>
                <a:lnTo>
                  <a:pt x="9396" y="4601"/>
                </a:lnTo>
                <a:lnTo>
                  <a:pt x="9402" y="4567"/>
                </a:lnTo>
                <a:lnTo>
                  <a:pt x="9408" y="4531"/>
                </a:lnTo>
                <a:lnTo>
                  <a:pt x="9410" y="4495"/>
                </a:lnTo>
                <a:lnTo>
                  <a:pt x="9410" y="4459"/>
                </a:lnTo>
                <a:lnTo>
                  <a:pt x="9410" y="706"/>
                </a:lnTo>
                <a:lnTo>
                  <a:pt x="9410" y="706"/>
                </a:lnTo>
                <a:lnTo>
                  <a:pt x="9412" y="670"/>
                </a:lnTo>
                <a:lnTo>
                  <a:pt x="9414" y="634"/>
                </a:lnTo>
                <a:lnTo>
                  <a:pt x="9420" y="598"/>
                </a:lnTo>
                <a:lnTo>
                  <a:pt x="9426" y="564"/>
                </a:lnTo>
                <a:lnTo>
                  <a:pt x="9434" y="530"/>
                </a:lnTo>
                <a:lnTo>
                  <a:pt x="9442" y="496"/>
                </a:lnTo>
                <a:lnTo>
                  <a:pt x="9454" y="464"/>
                </a:lnTo>
                <a:lnTo>
                  <a:pt x="9466" y="432"/>
                </a:lnTo>
                <a:lnTo>
                  <a:pt x="9480" y="400"/>
                </a:lnTo>
                <a:lnTo>
                  <a:pt x="9496" y="370"/>
                </a:lnTo>
                <a:lnTo>
                  <a:pt x="9514" y="340"/>
                </a:lnTo>
                <a:lnTo>
                  <a:pt x="9532" y="312"/>
                </a:lnTo>
                <a:lnTo>
                  <a:pt x="9552" y="284"/>
                </a:lnTo>
                <a:lnTo>
                  <a:pt x="9572" y="256"/>
                </a:lnTo>
                <a:lnTo>
                  <a:pt x="9596" y="232"/>
                </a:lnTo>
                <a:lnTo>
                  <a:pt x="9618" y="206"/>
                </a:lnTo>
                <a:lnTo>
                  <a:pt x="9644" y="184"/>
                </a:lnTo>
                <a:lnTo>
                  <a:pt x="9668" y="160"/>
                </a:lnTo>
                <a:lnTo>
                  <a:pt x="9696" y="140"/>
                </a:lnTo>
                <a:lnTo>
                  <a:pt x="9724" y="120"/>
                </a:lnTo>
                <a:lnTo>
                  <a:pt x="9752" y="102"/>
                </a:lnTo>
                <a:lnTo>
                  <a:pt x="9782" y="84"/>
                </a:lnTo>
                <a:lnTo>
                  <a:pt x="9812" y="68"/>
                </a:lnTo>
                <a:lnTo>
                  <a:pt x="9844" y="54"/>
                </a:lnTo>
                <a:lnTo>
                  <a:pt x="9876" y="42"/>
                </a:lnTo>
                <a:lnTo>
                  <a:pt x="9908" y="30"/>
                </a:lnTo>
                <a:lnTo>
                  <a:pt x="9942" y="22"/>
                </a:lnTo>
                <a:lnTo>
                  <a:pt x="9976" y="14"/>
                </a:lnTo>
                <a:lnTo>
                  <a:pt x="10010" y="8"/>
                </a:lnTo>
                <a:lnTo>
                  <a:pt x="10046" y="2"/>
                </a:lnTo>
                <a:lnTo>
                  <a:pt x="10082" y="0"/>
                </a:lnTo>
                <a:lnTo>
                  <a:pt x="10118" y="0"/>
                </a:lnTo>
                <a:lnTo>
                  <a:pt x="11108" y="0"/>
                </a:lnTo>
                <a:lnTo>
                  <a:pt x="11108" y="0"/>
                </a:lnTo>
                <a:lnTo>
                  <a:pt x="11144" y="0"/>
                </a:lnTo>
                <a:lnTo>
                  <a:pt x="11180" y="2"/>
                </a:lnTo>
                <a:lnTo>
                  <a:pt x="11216" y="8"/>
                </a:lnTo>
                <a:lnTo>
                  <a:pt x="11250" y="14"/>
                </a:lnTo>
                <a:lnTo>
                  <a:pt x="11284" y="22"/>
                </a:lnTo>
                <a:lnTo>
                  <a:pt x="11318" y="30"/>
                </a:lnTo>
                <a:lnTo>
                  <a:pt x="11350" y="42"/>
                </a:lnTo>
                <a:lnTo>
                  <a:pt x="11382" y="54"/>
                </a:lnTo>
                <a:lnTo>
                  <a:pt x="11414" y="68"/>
                </a:lnTo>
                <a:lnTo>
                  <a:pt x="11444" y="84"/>
                </a:lnTo>
                <a:lnTo>
                  <a:pt x="11474" y="102"/>
                </a:lnTo>
                <a:lnTo>
                  <a:pt x="11502" y="120"/>
                </a:lnTo>
                <a:lnTo>
                  <a:pt x="11530" y="140"/>
                </a:lnTo>
                <a:lnTo>
                  <a:pt x="11556" y="160"/>
                </a:lnTo>
                <a:lnTo>
                  <a:pt x="11582" y="184"/>
                </a:lnTo>
                <a:lnTo>
                  <a:pt x="11606" y="206"/>
                </a:lnTo>
                <a:lnTo>
                  <a:pt x="11630" y="232"/>
                </a:lnTo>
                <a:lnTo>
                  <a:pt x="11652" y="256"/>
                </a:lnTo>
                <a:lnTo>
                  <a:pt x="11674" y="284"/>
                </a:lnTo>
                <a:lnTo>
                  <a:pt x="11694" y="312"/>
                </a:lnTo>
                <a:lnTo>
                  <a:pt x="11712" y="340"/>
                </a:lnTo>
                <a:lnTo>
                  <a:pt x="11728" y="370"/>
                </a:lnTo>
                <a:lnTo>
                  <a:pt x="11744" y="400"/>
                </a:lnTo>
                <a:lnTo>
                  <a:pt x="11758" y="432"/>
                </a:lnTo>
                <a:lnTo>
                  <a:pt x="11772" y="464"/>
                </a:lnTo>
                <a:lnTo>
                  <a:pt x="11782" y="496"/>
                </a:lnTo>
                <a:lnTo>
                  <a:pt x="11792" y="530"/>
                </a:lnTo>
                <a:lnTo>
                  <a:pt x="11800" y="564"/>
                </a:lnTo>
                <a:lnTo>
                  <a:pt x="11806" y="598"/>
                </a:lnTo>
                <a:lnTo>
                  <a:pt x="11810" y="634"/>
                </a:lnTo>
                <a:lnTo>
                  <a:pt x="11814" y="670"/>
                </a:lnTo>
                <a:lnTo>
                  <a:pt x="11814" y="706"/>
                </a:lnTo>
                <a:lnTo>
                  <a:pt x="11814" y="2350"/>
                </a:lnTo>
                <a:lnTo>
                  <a:pt x="11814" y="2350"/>
                </a:lnTo>
                <a:lnTo>
                  <a:pt x="11816" y="2386"/>
                </a:lnTo>
                <a:lnTo>
                  <a:pt x="11818" y="2422"/>
                </a:lnTo>
                <a:lnTo>
                  <a:pt x="11822" y="2456"/>
                </a:lnTo>
                <a:lnTo>
                  <a:pt x="11828" y="2492"/>
                </a:lnTo>
                <a:lnTo>
                  <a:pt x="11836" y="2526"/>
                </a:lnTo>
                <a:lnTo>
                  <a:pt x="11846" y="2560"/>
                </a:lnTo>
                <a:lnTo>
                  <a:pt x="11858" y="2592"/>
                </a:lnTo>
                <a:lnTo>
                  <a:pt x="11870" y="2624"/>
                </a:lnTo>
                <a:lnTo>
                  <a:pt x="11884" y="2656"/>
                </a:lnTo>
                <a:lnTo>
                  <a:pt x="11900" y="2686"/>
                </a:lnTo>
                <a:lnTo>
                  <a:pt x="11918" y="2716"/>
                </a:lnTo>
                <a:lnTo>
                  <a:pt x="11936" y="2744"/>
                </a:lnTo>
                <a:lnTo>
                  <a:pt x="11956" y="2772"/>
                </a:lnTo>
                <a:lnTo>
                  <a:pt x="11976" y="2798"/>
                </a:lnTo>
                <a:lnTo>
                  <a:pt x="11998" y="2824"/>
                </a:lnTo>
                <a:lnTo>
                  <a:pt x="12022" y="2848"/>
                </a:lnTo>
                <a:lnTo>
                  <a:pt x="12046" y="2872"/>
                </a:lnTo>
                <a:lnTo>
                  <a:pt x="12072" y="2894"/>
                </a:lnTo>
                <a:lnTo>
                  <a:pt x="12100" y="2916"/>
                </a:lnTo>
                <a:lnTo>
                  <a:pt x="12126" y="2936"/>
                </a:lnTo>
                <a:lnTo>
                  <a:pt x="12156" y="2954"/>
                </a:lnTo>
                <a:lnTo>
                  <a:pt x="12186" y="2970"/>
                </a:lnTo>
                <a:lnTo>
                  <a:pt x="12216" y="2986"/>
                </a:lnTo>
                <a:lnTo>
                  <a:pt x="12246" y="3000"/>
                </a:lnTo>
                <a:lnTo>
                  <a:pt x="12278" y="3014"/>
                </a:lnTo>
                <a:lnTo>
                  <a:pt x="12312" y="3024"/>
                </a:lnTo>
                <a:lnTo>
                  <a:pt x="12346" y="3034"/>
                </a:lnTo>
                <a:lnTo>
                  <a:pt x="12380" y="3042"/>
                </a:lnTo>
                <a:lnTo>
                  <a:pt x="12414" y="3048"/>
                </a:lnTo>
                <a:lnTo>
                  <a:pt x="12450" y="3052"/>
                </a:lnTo>
                <a:lnTo>
                  <a:pt x="12486" y="3056"/>
                </a:lnTo>
                <a:lnTo>
                  <a:pt x="12522" y="3056"/>
                </a:lnTo>
                <a:lnTo>
                  <a:pt x="13838" y="3056"/>
                </a:lnTo>
              </a:path>
            </a:pathLst>
          </a:custGeom>
          <a:noFill/>
          <a:ln cap="flat" cmpd="sng" w="76200">
            <a:solidFill>
              <a:srgbClr val="46464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39075" lIns="78175" spcFirstLastPara="1" rIns="78175" wrap="square" tIns="39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352" y="5455676"/>
            <a:ext cx="994776" cy="1253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24799" y="1917512"/>
            <a:ext cx="536876" cy="5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200" y="5277950"/>
            <a:ext cx="675000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296" y="3311350"/>
            <a:ext cx="1593331" cy="10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4163" y="1124190"/>
            <a:ext cx="1775999" cy="118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8350" y="3072850"/>
            <a:ext cx="536875" cy="5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4700" y="4144900"/>
            <a:ext cx="1479250" cy="9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1"/>
          <p:cNvSpPr txBox="1"/>
          <p:nvPr/>
        </p:nvSpPr>
        <p:spPr>
          <a:xfrm>
            <a:off x="838200" y="129049"/>
            <a:ext cx="88164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4000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sz="4000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1"/>
          <p:cNvSpPr txBox="1"/>
          <p:nvPr/>
        </p:nvSpPr>
        <p:spPr>
          <a:xfrm>
            <a:off x="838200" y="630774"/>
            <a:ext cx="88164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>
                <a:solidFill>
                  <a:srgbClr val="666666"/>
                </a:solidFill>
              </a:rPr>
              <a:t>Mobiliteitsaanbieder</a:t>
            </a:r>
            <a:endParaRPr b="1" sz="3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91"/>
          <p:cNvGrpSpPr/>
          <p:nvPr/>
        </p:nvGrpSpPr>
        <p:grpSpPr>
          <a:xfrm>
            <a:off x="6142657" y="1262562"/>
            <a:ext cx="5496985" cy="5370786"/>
            <a:chOff x="3399457" y="1262562"/>
            <a:chExt cx="5496985" cy="5370786"/>
          </a:xfrm>
        </p:grpSpPr>
        <p:grpSp>
          <p:nvGrpSpPr>
            <p:cNvPr id="857" name="Google Shape;857;p91"/>
            <p:cNvGrpSpPr/>
            <p:nvPr/>
          </p:nvGrpSpPr>
          <p:grpSpPr>
            <a:xfrm>
              <a:off x="3537575" y="1262562"/>
              <a:ext cx="5171229" cy="5106863"/>
              <a:chOff x="6174791" y="3659687"/>
              <a:chExt cx="1665559" cy="1519493"/>
            </a:xfrm>
          </p:grpSpPr>
          <p:sp>
            <p:nvSpPr>
              <p:cNvPr id="858" name="Google Shape;858;p91"/>
              <p:cNvSpPr/>
              <p:nvPr/>
            </p:nvSpPr>
            <p:spPr>
              <a:xfrm>
                <a:off x="6923410" y="3783382"/>
                <a:ext cx="758825" cy="623885"/>
              </a:xfrm>
              <a:custGeom>
                <a:rect b="b" l="l" r="r" t="t"/>
                <a:pathLst>
                  <a:path extrusionOk="0" h="253" w="285">
                    <a:moveTo>
                      <a:pt x="28" y="0"/>
                    </a:moveTo>
                    <a:cubicBezTo>
                      <a:pt x="19" y="0"/>
                      <a:pt x="9" y="0"/>
                      <a:pt x="0" y="1"/>
                    </a:cubicBezTo>
                    <a:cubicBezTo>
                      <a:pt x="22" y="43"/>
                      <a:pt x="34" y="90"/>
                      <a:pt x="35" y="140"/>
                    </a:cubicBezTo>
                    <a:cubicBezTo>
                      <a:pt x="74" y="142"/>
                      <a:pt x="112" y="163"/>
                      <a:pt x="133" y="200"/>
                    </a:cubicBezTo>
                    <a:cubicBezTo>
                      <a:pt x="143" y="217"/>
                      <a:pt x="148" y="235"/>
                      <a:pt x="149" y="253"/>
                    </a:cubicBezTo>
                    <a:cubicBezTo>
                      <a:pt x="198" y="252"/>
                      <a:pt x="244" y="239"/>
                      <a:pt x="285" y="217"/>
                    </a:cubicBezTo>
                    <a:cubicBezTo>
                      <a:pt x="264" y="94"/>
                      <a:pt x="157" y="0"/>
                      <a:pt x="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91"/>
              <p:cNvSpPr/>
              <p:nvPr/>
            </p:nvSpPr>
            <p:spPr>
              <a:xfrm>
                <a:off x="7017071" y="4358057"/>
                <a:ext cx="677862" cy="700087"/>
              </a:xfrm>
              <a:custGeom>
                <a:rect b="b" l="l" r="r" t="t"/>
                <a:pathLst>
                  <a:path extrusionOk="0" h="285" w="254">
                    <a:moveTo>
                      <a:pt x="53" y="133"/>
                    </a:moveTo>
                    <a:cubicBezTo>
                      <a:pt x="37" y="142"/>
                      <a:pt x="18" y="148"/>
                      <a:pt x="0" y="149"/>
                    </a:cubicBezTo>
                    <a:cubicBezTo>
                      <a:pt x="1" y="198"/>
                      <a:pt x="14" y="244"/>
                      <a:pt x="36" y="285"/>
                    </a:cubicBezTo>
                    <a:cubicBezTo>
                      <a:pt x="159" y="264"/>
                      <a:pt x="254" y="157"/>
                      <a:pt x="254" y="27"/>
                    </a:cubicBezTo>
                    <a:cubicBezTo>
                      <a:pt x="254" y="18"/>
                      <a:pt x="253" y="9"/>
                      <a:pt x="252" y="0"/>
                    </a:cubicBezTo>
                    <a:cubicBezTo>
                      <a:pt x="211" y="21"/>
                      <a:pt x="164" y="34"/>
                      <a:pt x="114" y="34"/>
                    </a:cubicBezTo>
                    <a:cubicBezTo>
                      <a:pt x="112" y="74"/>
                      <a:pt x="90" y="111"/>
                      <a:pt x="53" y="1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91"/>
              <p:cNvSpPr/>
              <p:nvPr/>
            </p:nvSpPr>
            <p:spPr>
              <a:xfrm>
                <a:off x="6315396" y="4442196"/>
                <a:ext cx="757237" cy="623887"/>
              </a:xfrm>
              <a:custGeom>
                <a:rect b="b" l="l" r="r" t="t"/>
                <a:pathLst>
                  <a:path extrusionOk="0" h="254" w="285">
                    <a:moveTo>
                      <a:pt x="152" y="54"/>
                    </a:moveTo>
                    <a:cubicBezTo>
                      <a:pt x="142" y="37"/>
                      <a:pt x="137" y="19"/>
                      <a:pt x="136" y="0"/>
                    </a:cubicBezTo>
                    <a:cubicBezTo>
                      <a:pt x="86" y="1"/>
                      <a:pt x="40" y="14"/>
                      <a:pt x="0" y="36"/>
                    </a:cubicBezTo>
                    <a:cubicBezTo>
                      <a:pt x="20" y="160"/>
                      <a:pt x="127" y="254"/>
                      <a:pt x="257" y="254"/>
                    </a:cubicBezTo>
                    <a:cubicBezTo>
                      <a:pt x="266" y="254"/>
                      <a:pt x="276" y="254"/>
                      <a:pt x="285" y="253"/>
                    </a:cubicBezTo>
                    <a:cubicBezTo>
                      <a:pt x="263" y="211"/>
                      <a:pt x="251" y="164"/>
                      <a:pt x="250" y="115"/>
                    </a:cubicBezTo>
                    <a:cubicBezTo>
                      <a:pt x="210" y="112"/>
                      <a:pt x="173" y="91"/>
                      <a:pt x="152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91"/>
              <p:cNvSpPr/>
              <p:nvPr/>
            </p:nvSpPr>
            <p:spPr>
              <a:xfrm>
                <a:off x="6302696" y="3791321"/>
                <a:ext cx="676275" cy="701675"/>
              </a:xfrm>
              <a:custGeom>
                <a:rect b="b" l="l" r="r" t="t"/>
                <a:pathLst>
                  <a:path extrusionOk="0" h="285" w="254">
                    <a:moveTo>
                      <a:pt x="200" y="153"/>
                    </a:move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0" y="41"/>
                      <a:pt x="218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267"/>
                      <a:pt x="1" y="276"/>
                      <a:pt x="1" y="285"/>
                    </a:cubicBezTo>
                    <a:cubicBezTo>
                      <a:pt x="43" y="263"/>
                      <a:pt x="90" y="251"/>
                      <a:pt x="140" y="250"/>
                    </a:cubicBezTo>
                    <a:cubicBezTo>
                      <a:pt x="142" y="211"/>
                      <a:pt x="164" y="174"/>
                      <a:pt x="200" y="15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91"/>
              <p:cNvSpPr/>
              <p:nvPr/>
            </p:nvSpPr>
            <p:spPr>
              <a:xfrm>
                <a:off x="6871019" y="3659687"/>
                <a:ext cx="938111" cy="639434"/>
              </a:xfrm>
              <a:custGeom>
                <a:rect b="b" l="l" r="r" t="t"/>
                <a:pathLst>
                  <a:path extrusionOk="0" h="249" w="331">
                    <a:moveTo>
                      <a:pt x="45" y="32"/>
                    </a:moveTo>
                    <a:cubicBezTo>
                      <a:pt x="174" y="32"/>
                      <a:pt x="281" y="126"/>
                      <a:pt x="302" y="249"/>
                    </a:cubicBezTo>
                    <a:cubicBezTo>
                      <a:pt x="312" y="244"/>
                      <a:pt x="322" y="238"/>
                      <a:pt x="331" y="231"/>
                    </a:cubicBezTo>
                    <a:cubicBezTo>
                      <a:pt x="303" y="99"/>
                      <a:pt x="186" y="0"/>
                      <a:pt x="45" y="0"/>
                    </a:cubicBezTo>
                    <a:cubicBezTo>
                      <a:pt x="29" y="0"/>
                      <a:pt x="14" y="1"/>
                      <a:pt x="0" y="3"/>
                    </a:cubicBezTo>
                    <a:cubicBezTo>
                      <a:pt x="6" y="13"/>
                      <a:pt x="12" y="23"/>
                      <a:pt x="17" y="33"/>
                    </a:cubicBezTo>
                    <a:cubicBezTo>
                      <a:pt x="26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rgbClr val="968C6D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91"/>
              <p:cNvSpPr/>
              <p:nvPr/>
            </p:nvSpPr>
            <p:spPr>
              <a:xfrm>
                <a:off x="7123121" y="4299126"/>
                <a:ext cx="717229" cy="859963"/>
              </a:xfrm>
              <a:custGeom>
                <a:rect b="b" l="l" r="r" t="t"/>
                <a:pathLst>
                  <a:path extrusionOk="0" h="332" w="250">
                    <a:moveTo>
                      <a:pt x="218" y="45"/>
                    </a:moveTo>
                    <a:cubicBezTo>
                      <a:pt x="218" y="175"/>
                      <a:pt x="123" y="282"/>
                      <a:pt x="0" y="303"/>
                    </a:cubicBezTo>
                    <a:cubicBezTo>
                      <a:pt x="5" y="313"/>
                      <a:pt x="11" y="323"/>
                      <a:pt x="18" y="332"/>
                    </a:cubicBezTo>
                    <a:cubicBezTo>
                      <a:pt x="150" y="304"/>
                      <a:pt x="250" y="186"/>
                      <a:pt x="250" y="45"/>
                    </a:cubicBezTo>
                    <a:cubicBezTo>
                      <a:pt x="250" y="30"/>
                      <a:pt x="248" y="15"/>
                      <a:pt x="246" y="0"/>
                    </a:cubicBezTo>
                    <a:cubicBezTo>
                      <a:pt x="237" y="6"/>
                      <a:pt x="226" y="12"/>
                      <a:pt x="216" y="18"/>
                    </a:cubicBezTo>
                    <a:cubicBezTo>
                      <a:pt x="217" y="27"/>
                      <a:pt x="218" y="36"/>
                      <a:pt x="218" y="45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91"/>
              <p:cNvSpPr/>
              <p:nvPr/>
            </p:nvSpPr>
            <p:spPr>
              <a:xfrm>
                <a:off x="6192602" y="4539746"/>
                <a:ext cx="915292" cy="639434"/>
              </a:xfrm>
              <a:custGeom>
                <a:rect b="b" l="l" r="r" t="t"/>
                <a:pathLst>
                  <a:path extrusionOk="0" h="250" w="333">
                    <a:moveTo>
                      <a:pt x="287" y="218"/>
                    </a:moveTo>
                    <a:cubicBezTo>
                      <a:pt x="157" y="218"/>
                      <a:pt x="50" y="124"/>
                      <a:pt x="30" y="0"/>
                    </a:cubicBezTo>
                    <a:cubicBezTo>
                      <a:pt x="19" y="5"/>
                      <a:pt x="10" y="11"/>
                      <a:pt x="0" y="18"/>
                    </a:cubicBezTo>
                    <a:cubicBezTo>
                      <a:pt x="28" y="151"/>
                      <a:pt x="146" y="250"/>
                      <a:pt x="287" y="250"/>
                    </a:cubicBezTo>
                    <a:cubicBezTo>
                      <a:pt x="302" y="250"/>
                      <a:pt x="318" y="249"/>
                      <a:pt x="333" y="247"/>
                    </a:cubicBezTo>
                    <a:cubicBezTo>
                      <a:pt x="326" y="237"/>
                      <a:pt x="320" y="227"/>
                      <a:pt x="315" y="217"/>
                    </a:cubicBezTo>
                    <a:cubicBezTo>
                      <a:pt x="306" y="218"/>
                      <a:pt x="296" y="218"/>
                      <a:pt x="287" y="2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91"/>
              <p:cNvSpPr/>
              <p:nvPr/>
            </p:nvSpPr>
            <p:spPr>
              <a:xfrm>
                <a:off x="6174791" y="3688560"/>
                <a:ext cx="696228" cy="851186"/>
              </a:xfrm>
              <a:custGeom>
                <a:rect b="b" l="l" r="r" t="t"/>
                <a:pathLst>
                  <a:path extrusionOk="0" h="332" w="250">
                    <a:moveTo>
                      <a:pt x="32" y="286"/>
                    </a:moveTo>
                    <a:cubicBezTo>
                      <a:pt x="32" y="157"/>
                      <a:pt x="127" y="49"/>
                      <a:pt x="250" y="29"/>
                    </a:cubicBezTo>
                    <a:cubicBezTo>
                      <a:pt x="245" y="19"/>
                      <a:pt x="239" y="9"/>
                      <a:pt x="232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02"/>
                      <a:pt x="1" y="317"/>
                      <a:pt x="3" y="332"/>
                    </a:cubicBezTo>
                    <a:cubicBezTo>
                      <a:pt x="13" y="325"/>
                      <a:pt x="23" y="319"/>
                      <a:pt x="33" y="314"/>
                    </a:cubicBezTo>
                    <a:cubicBezTo>
                      <a:pt x="33" y="305"/>
                      <a:pt x="32" y="296"/>
                      <a:pt x="32" y="28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91"/>
              <p:cNvSpPr/>
              <p:nvPr/>
            </p:nvSpPr>
            <p:spPr>
              <a:xfrm>
                <a:off x="6713860" y="4162796"/>
                <a:ext cx="568200" cy="523800"/>
              </a:xfrm>
              <a:prstGeom prst="ellipse">
                <a:avLst/>
              </a:prstGeom>
              <a:solidFill>
                <a:srgbClr val="EAE8E2"/>
              </a:solidFill>
              <a:ln cap="flat" cmpd="sng" w="9525">
                <a:solidFill>
                  <a:srgbClr val="D8D8D8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0" spcFirstLastPara="1" rIns="0" wrap="square" tIns="72000">
                <a:noAutofit/>
              </a:bodyPr>
              <a:lstStyle/>
              <a:p>
                <a:pPr indent="-177800" lvl="0" marL="1778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Georgia"/>
                  <a:buNone/>
                </a:pPr>
                <a:r>
                  <a:rPr b="1" lang="nl-BE" sz="1600"/>
                  <a:t>OSLO </a:t>
                </a:r>
                <a:endParaRPr b="1" sz="1600"/>
              </a:p>
              <a:p>
                <a:pPr indent="-177800" lvl="0" marL="1778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Georgia"/>
                  <a:buNone/>
                </a:pPr>
                <a:r>
                  <a:rPr b="1" lang="nl-BE" sz="1600"/>
                  <a:t>MOBILITEIT</a:t>
                </a:r>
                <a:endParaRPr b="1" sz="1600"/>
              </a:p>
            </p:txBody>
          </p:sp>
        </p:grpSp>
        <p:sp>
          <p:nvSpPr>
            <p:cNvPr id="867" name="Google Shape;867;p91"/>
            <p:cNvSpPr txBox="1"/>
            <p:nvPr/>
          </p:nvSpPr>
          <p:spPr>
            <a:xfrm rot="-3878757">
              <a:off x="3200014" y="2388174"/>
              <a:ext cx="1764786" cy="675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8" name="Google Shape;868;p91"/>
            <p:cNvSpPr txBox="1"/>
            <p:nvPr/>
          </p:nvSpPr>
          <p:spPr>
            <a:xfrm rot="2454333">
              <a:off x="6875136" y="1848339"/>
              <a:ext cx="1764776" cy="67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9" name="Google Shape;869;p91"/>
            <p:cNvSpPr txBox="1"/>
            <p:nvPr/>
          </p:nvSpPr>
          <p:spPr>
            <a:xfrm rot="-3033590">
              <a:off x="7192814" y="4993376"/>
              <a:ext cx="1764755" cy="675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0" name="Google Shape;870;p91"/>
            <p:cNvSpPr txBox="1"/>
            <p:nvPr/>
          </p:nvSpPr>
          <p:spPr>
            <a:xfrm rot="1699510">
              <a:off x="3871161" y="5579966"/>
              <a:ext cx="1764688" cy="675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1" name="Google Shape;871;p91"/>
          <p:cNvSpPr txBox="1"/>
          <p:nvPr/>
        </p:nvSpPr>
        <p:spPr>
          <a:xfrm>
            <a:off x="838200" y="2093650"/>
            <a:ext cx="4261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/>
              <a:t>Aanbod beschrijven in</a:t>
            </a:r>
            <a:br>
              <a:rPr lang="nl-BE" sz="2400"/>
            </a:br>
            <a:r>
              <a:rPr lang="nl-BE" sz="2400"/>
              <a:t>termen van</a:t>
            </a:r>
            <a:endParaRPr sz="2400"/>
          </a:p>
        </p:txBody>
      </p:sp>
      <p:grpSp>
        <p:nvGrpSpPr>
          <p:cNvPr id="872" name="Google Shape;872;p91"/>
          <p:cNvGrpSpPr/>
          <p:nvPr/>
        </p:nvGrpSpPr>
        <p:grpSpPr>
          <a:xfrm>
            <a:off x="1110703" y="3547578"/>
            <a:ext cx="795579" cy="795579"/>
            <a:chOff x="-1565807" y="9312867"/>
            <a:chExt cx="426447" cy="426447"/>
          </a:xfrm>
        </p:grpSpPr>
        <p:sp>
          <p:nvSpPr>
            <p:cNvPr id="873" name="Google Shape;873;p91"/>
            <p:cNvSpPr/>
            <p:nvPr/>
          </p:nvSpPr>
          <p:spPr>
            <a:xfrm>
              <a:off x="-1453953" y="9368794"/>
              <a:ext cx="195745" cy="167781"/>
            </a:xfrm>
            <a:custGeom>
              <a:rect b="b" l="l" r="r" t="t"/>
              <a:pathLst>
                <a:path extrusionOk="0" h="76" w="89">
                  <a:moveTo>
                    <a:pt x="89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1" y="2"/>
                    <a:pt x="21" y="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89" y="76"/>
                    <a:pt x="89" y="76"/>
                    <a:pt x="89" y="76"/>
                  </a:cubicBezTo>
                  <a:lnTo>
                    <a:pt x="89" y="13"/>
                  </a:lnTo>
                  <a:close/>
                  <a:moveTo>
                    <a:pt x="29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29" y="13"/>
                    <a:pt x="29" y="13"/>
                    <a:pt x="29" y="13"/>
                  </a:cubicBezTo>
                  <a:lnTo>
                    <a:pt x="29" y="8"/>
                  </a:lnTo>
                  <a:close/>
                  <a:moveTo>
                    <a:pt x="25" y="21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21"/>
                    <a:pt x="8" y="21"/>
                    <a:pt x="8" y="21"/>
                  </a:cubicBezTo>
                  <a:lnTo>
                    <a:pt x="25" y="21"/>
                  </a:lnTo>
                  <a:close/>
                  <a:moveTo>
                    <a:pt x="8" y="67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67"/>
                    <a:pt x="81" y="67"/>
                    <a:pt x="81" y="67"/>
                  </a:cubicBezTo>
                  <a:lnTo>
                    <a:pt x="8" y="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91"/>
            <p:cNvSpPr/>
            <p:nvPr/>
          </p:nvSpPr>
          <p:spPr>
            <a:xfrm>
              <a:off x="-1565807" y="9312867"/>
              <a:ext cx="426447" cy="426447"/>
            </a:xfrm>
            <a:custGeom>
              <a:rect b="b" l="l" r="r" t="t"/>
              <a:pathLst>
                <a:path extrusionOk="0" h="192" w="192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192" y="192"/>
                    <a:pt x="192" y="192"/>
                    <a:pt x="192" y="192"/>
                  </a:cubicBezTo>
                  <a:lnTo>
                    <a:pt x="192" y="0"/>
                  </a:lnTo>
                  <a:close/>
                  <a:moveTo>
                    <a:pt x="8" y="182"/>
                  </a:moveTo>
                  <a:cubicBezTo>
                    <a:pt x="15" y="175"/>
                    <a:pt x="56" y="135"/>
                    <a:pt x="60" y="131"/>
                  </a:cubicBezTo>
                  <a:cubicBezTo>
                    <a:pt x="60" y="130"/>
                    <a:pt x="61" y="129"/>
                    <a:pt x="62" y="129"/>
                  </a:cubicBezTo>
                  <a:cubicBezTo>
                    <a:pt x="64" y="126"/>
                    <a:pt x="64" y="126"/>
                    <a:pt x="66" y="126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13" y="125"/>
                    <a:pt x="115" y="128"/>
                  </a:cubicBezTo>
                  <a:cubicBezTo>
                    <a:pt x="116" y="130"/>
                    <a:pt x="116" y="133"/>
                    <a:pt x="115" y="135"/>
                  </a:cubicBezTo>
                  <a:cubicBezTo>
                    <a:pt x="114" y="135"/>
                    <a:pt x="114" y="136"/>
                    <a:pt x="113" y="136"/>
                  </a:cubicBezTo>
                  <a:cubicBezTo>
                    <a:pt x="111" y="137"/>
                    <a:pt x="110" y="137"/>
                    <a:pt x="108" y="137"/>
                  </a:cubicBezTo>
                  <a:cubicBezTo>
                    <a:pt x="108" y="136"/>
                    <a:pt x="107" y="136"/>
                    <a:pt x="107" y="136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7" y="145"/>
                    <a:pt x="107" y="145"/>
                    <a:pt x="108" y="145"/>
                  </a:cubicBezTo>
                  <a:cubicBezTo>
                    <a:pt x="109" y="145"/>
                    <a:pt x="111" y="145"/>
                    <a:pt x="112" y="145"/>
                  </a:cubicBezTo>
                  <a:cubicBezTo>
                    <a:pt x="114" y="145"/>
                    <a:pt x="115" y="144"/>
                    <a:pt x="117" y="144"/>
                  </a:cubicBezTo>
                  <a:cubicBezTo>
                    <a:pt x="121" y="142"/>
                    <a:pt x="126" y="139"/>
                    <a:pt x="133" y="132"/>
                  </a:cubicBezTo>
                  <a:cubicBezTo>
                    <a:pt x="144" y="119"/>
                    <a:pt x="156" y="108"/>
                    <a:pt x="161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3" y="102"/>
                    <a:pt x="165" y="101"/>
                    <a:pt x="167" y="101"/>
                  </a:cubicBezTo>
                  <a:cubicBezTo>
                    <a:pt x="168" y="101"/>
                    <a:pt x="169" y="102"/>
                    <a:pt x="169" y="103"/>
                  </a:cubicBezTo>
                  <a:cubicBezTo>
                    <a:pt x="172" y="106"/>
                    <a:pt x="169" y="110"/>
                    <a:pt x="169" y="110"/>
                  </a:cubicBezTo>
                  <a:cubicBezTo>
                    <a:pt x="168" y="111"/>
                    <a:pt x="162" y="117"/>
                    <a:pt x="155" y="124"/>
                  </a:cubicBezTo>
                  <a:cubicBezTo>
                    <a:pt x="143" y="135"/>
                    <a:pt x="128" y="150"/>
                    <a:pt x="126" y="153"/>
                  </a:cubicBezTo>
                  <a:cubicBezTo>
                    <a:pt x="125" y="153"/>
                    <a:pt x="125" y="153"/>
                    <a:pt x="125" y="153"/>
                  </a:cubicBezTo>
                  <a:cubicBezTo>
                    <a:pt x="123" y="155"/>
                    <a:pt x="120" y="159"/>
                    <a:pt x="113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8" y="184"/>
                    <a:pt x="8" y="184"/>
                    <a:pt x="8" y="184"/>
                  </a:cubicBezTo>
                  <a:lnTo>
                    <a:pt x="8" y="182"/>
                  </a:lnTo>
                  <a:close/>
                  <a:moveTo>
                    <a:pt x="18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79" y="167"/>
                    <a:pt x="79" y="167"/>
                    <a:pt x="79" y="167"/>
                  </a:cubicBezTo>
                  <a:cubicBezTo>
                    <a:pt x="113" y="167"/>
                    <a:pt x="113" y="167"/>
                    <a:pt x="113" y="167"/>
                  </a:cubicBezTo>
                  <a:cubicBezTo>
                    <a:pt x="123" y="167"/>
                    <a:pt x="129" y="161"/>
                    <a:pt x="131" y="158"/>
                  </a:cubicBezTo>
                  <a:cubicBezTo>
                    <a:pt x="132" y="158"/>
                    <a:pt x="132" y="158"/>
                    <a:pt x="132" y="158"/>
                  </a:cubicBezTo>
                  <a:cubicBezTo>
                    <a:pt x="134" y="156"/>
                    <a:pt x="149" y="141"/>
                    <a:pt x="161" y="130"/>
                  </a:cubicBezTo>
                  <a:cubicBezTo>
                    <a:pt x="168" y="123"/>
                    <a:pt x="174" y="117"/>
                    <a:pt x="175" y="116"/>
                  </a:cubicBezTo>
                  <a:cubicBezTo>
                    <a:pt x="178" y="112"/>
                    <a:pt x="181" y="104"/>
                    <a:pt x="176" y="97"/>
                  </a:cubicBezTo>
                  <a:cubicBezTo>
                    <a:pt x="174" y="95"/>
                    <a:pt x="171" y="93"/>
                    <a:pt x="167" y="93"/>
                  </a:cubicBezTo>
                  <a:cubicBezTo>
                    <a:pt x="163" y="93"/>
                    <a:pt x="158" y="95"/>
                    <a:pt x="156" y="97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0" y="102"/>
                    <a:pt x="138" y="114"/>
                    <a:pt x="127" y="126"/>
                  </a:cubicBezTo>
                  <a:cubicBezTo>
                    <a:pt x="126" y="127"/>
                    <a:pt x="125" y="128"/>
                    <a:pt x="124" y="129"/>
                  </a:cubicBezTo>
                  <a:cubicBezTo>
                    <a:pt x="123" y="128"/>
                    <a:pt x="123" y="126"/>
                    <a:pt x="122" y="124"/>
                  </a:cubicBezTo>
                  <a:cubicBezTo>
                    <a:pt x="119" y="118"/>
                    <a:pt x="111" y="117"/>
                    <a:pt x="107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1" y="118"/>
                    <a:pt x="58" y="120"/>
                    <a:pt x="56" y="123"/>
                  </a:cubicBezTo>
                  <a:cubicBezTo>
                    <a:pt x="55" y="124"/>
                    <a:pt x="55" y="124"/>
                    <a:pt x="54" y="125"/>
                  </a:cubicBezTo>
                  <a:cubicBezTo>
                    <a:pt x="51" y="128"/>
                    <a:pt x="22" y="157"/>
                    <a:pt x="8" y="17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84" y="8"/>
                    <a:pt x="184" y="8"/>
                    <a:pt x="184" y="8"/>
                  </a:cubicBezTo>
                  <a:lnTo>
                    <a:pt x="184" y="1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p91"/>
          <p:cNvGrpSpPr/>
          <p:nvPr/>
        </p:nvGrpSpPr>
        <p:grpSpPr>
          <a:xfrm>
            <a:off x="1128689" y="4878454"/>
            <a:ext cx="759599" cy="759607"/>
            <a:chOff x="7098164" y="3360405"/>
            <a:chExt cx="202814" cy="202816"/>
          </a:xfrm>
        </p:grpSpPr>
        <p:sp>
          <p:nvSpPr>
            <p:cNvPr id="876" name="Google Shape;876;p91"/>
            <p:cNvSpPr/>
            <p:nvPr/>
          </p:nvSpPr>
          <p:spPr>
            <a:xfrm>
              <a:off x="7098164" y="3360405"/>
              <a:ext cx="202814" cy="202816"/>
            </a:xfrm>
            <a:custGeom>
              <a:rect b="b" l="l" r="r" t="t"/>
              <a:pathLst>
                <a:path extrusionOk="0" h="61" w="61">
                  <a:moveTo>
                    <a:pt x="0" y="0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61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2"/>
                  </a:lnTo>
                  <a:lnTo>
                    <a:pt x="59" y="2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1"/>
            <p:cNvSpPr/>
            <p:nvPr/>
          </p:nvSpPr>
          <p:spPr>
            <a:xfrm>
              <a:off x="7118113" y="3383680"/>
              <a:ext cx="162916" cy="159592"/>
            </a:xfrm>
            <a:custGeom>
              <a:rect b="b" l="l" r="r" t="t"/>
              <a:pathLst>
                <a:path extrusionOk="0" h="149" w="153">
                  <a:moveTo>
                    <a:pt x="13" y="56"/>
                  </a:moveTo>
                  <a:cubicBezTo>
                    <a:pt x="16" y="56"/>
                    <a:pt x="19" y="55"/>
                    <a:pt x="22" y="52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6"/>
                    <a:pt x="48" y="68"/>
                    <a:pt x="48" y="71"/>
                  </a:cubicBezTo>
                  <a:cubicBezTo>
                    <a:pt x="48" y="76"/>
                    <a:pt x="49" y="80"/>
                    <a:pt x="52" y="84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2" y="97"/>
                    <a:pt x="29" y="96"/>
                    <a:pt x="27" y="96"/>
                  </a:cubicBezTo>
                  <a:cubicBezTo>
                    <a:pt x="20" y="96"/>
                    <a:pt x="14" y="102"/>
                    <a:pt x="14" y="109"/>
                  </a:cubicBezTo>
                  <a:cubicBezTo>
                    <a:pt x="14" y="116"/>
                    <a:pt x="20" y="122"/>
                    <a:pt x="27" y="122"/>
                  </a:cubicBezTo>
                  <a:cubicBezTo>
                    <a:pt x="34" y="122"/>
                    <a:pt x="40" y="116"/>
                    <a:pt x="40" y="109"/>
                  </a:cubicBezTo>
                  <a:cubicBezTo>
                    <a:pt x="40" y="108"/>
                    <a:pt x="40" y="106"/>
                    <a:pt x="39" y="105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2" y="94"/>
                    <a:pt x="67" y="96"/>
                    <a:pt x="73" y="96"/>
                  </a:cubicBezTo>
                  <a:cubicBezTo>
                    <a:pt x="75" y="96"/>
                    <a:pt x="77" y="95"/>
                    <a:pt x="79" y="95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4" y="130"/>
                    <a:pt x="93" y="133"/>
                    <a:pt x="93" y="137"/>
                  </a:cubicBezTo>
                  <a:cubicBezTo>
                    <a:pt x="93" y="144"/>
                    <a:pt x="99" y="149"/>
                    <a:pt x="106" y="149"/>
                  </a:cubicBezTo>
                  <a:cubicBezTo>
                    <a:pt x="113" y="149"/>
                    <a:pt x="119" y="144"/>
                    <a:pt x="119" y="137"/>
                  </a:cubicBezTo>
                  <a:cubicBezTo>
                    <a:pt x="119" y="129"/>
                    <a:pt x="113" y="124"/>
                    <a:pt x="106" y="124"/>
                  </a:cubicBezTo>
                  <a:cubicBezTo>
                    <a:pt x="105" y="124"/>
                    <a:pt x="104" y="124"/>
                    <a:pt x="104" y="124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94" y="87"/>
                    <a:pt x="98" y="79"/>
                    <a:pt x="98" y="71"/>
                  </a:cubicBezTo>
                  <a:cubicBezTo>
                    <a:pt x="98" y="71"/>
                    <a:pt x="98" y="71"/>
                    <a:pt x="98" y="70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32" y="68"/>
                    <a:pt x="136" y="70"/>
                    <a:pt x="140" y="70"/>
                  </a:cubicBezTo>
                  <a:cubicBezTo>
                    <a:pt x="147" y="70"/>
                    <a:pt x="153" y="64"/>
                    <a:pt x="153" y="57"/>
                  </a:cubicBezTo>
                  <a:cubicBezTo>
                    <a:pt x="153" y="50"/>
                    <a:pt x="147" y="44"/>
                    <a:pt x="140" y="44"/>
                  </a:cubicBezTo>
                  <a:cubicBezTo>
                    <a:pt x="134" y="44"/>
                    <a:pt x="128" y="49"/>
                    <a:pt x="128" y="55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3" y="54"/>
                    <a:pt x="86" y="48"/>
                    <a:pt x="77" y="46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82" y="23"/>
                    <a:pt x="86" y="18"/>
                    <a:pt x="86" y="13"/>
                  </a:cubicBezTo>
                  <a:cubicBezTo>
                    <a:pt x="86" y="6"/>
                    <a:pt x="80" y="0"/>
                    <a:pt x="73" y="0"/>
                  </a:cubicBezTo>
                  <a:cubicBezTo>
                    <a:pt x="66" y="0"/>
                    <a:pt x="60" y="6"/>
                    <a:pt x="60" y="13"/>
                  </a:cubicBezTo>
                  <a:cubicBezTo>
                    <a:pt x="60" y="18"/>
                    <a:pt x="64" y="23"/>
                    <a:pt x="69" y="25"/>
                  </a:cubicBezTo>
                  <a:cubicBezTo>
                    <a:pt x="69" y="46"/>
                    <a:pt x="69" y="46"/>
                    <a:pt x="69" y="46"/>
                  </a:cubicBezTo>
                  <a:cubicBezTo>
                    <a:pt x="62" y="47"/>
                    <a:pt x="56" y="51"/>
                    <a:pt x="53" y="5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3"/>
                  </a:cubicBezTo>
                  <a:cubicBezTo>
                    <a:pt x="25" y="36"/>
                    <a:pt x="20" y="30"/>
                    <a:pt x="13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3" y="56"/>
                  </a:cubicBezTo>
                  <a:close/>
                  <a:moveTo>
                    <a:pt x="73" y="56"/>
                  </a:moveTo>
                  <a:cubicBezTo>
                    <a:pt x="81" y="56"/>
                    <a:pt x="87" y="63"/>
                    <a:pt x="87" y="71"/>
                  </a:cubicBezTo>
                  <a:cubicBezTo>
                    <a:pt x="87" y="79"/>
                    <a:pt x="81" y="85"/>
                    <a:pt x="73" y="85"/>
                  </a:cubicBezTo>
                  <a:cubicBezTo>
                    <a:pt x="65" y="85"/>
                    <a:pt x="59" y="79"/>
                    <a:pt x="59" y="71"/>
                  </a:cubicBezTo>
                  <a:cubicBezTo>
                    <a:pt x="59" y="63"/>
                    <a:pt x="65" y="56"/>
                    <a:pt x="73" y="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p91"/>
          <p:cNvSpPr txBox="1"/>
          <p:nvPr/>
        </p:nvSpPr>
        <p:spPr>
          <a:xfrm>
            <a:off x="2103825" y="3710775"/>
            <a:ext cx="2680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/>
              <a:t>diensten</a:t>
            </a:r>
            <a:endParaRPr b="1" sz="2400"/>
          </a:p>
        </p:txBody>
      </p:sp>
      <p:sp>
        <p:nvSpPr>
          <p:cNvPr id="879" name="Google Shape;879;p91"/>
          <p:cNvSpPr txBox="1"/>
          <p:nvPr/>
        </p:nvSpPr>
        <p:spPr>
          <a:xfrm>
            <a:off x="2103825" y="5023638"/>
            <a:ext cx="2271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/>
              <a:t>netwerk</a:t>
            </a:r>
            <a:endParaRPr b="1" sz="2400"/>
          </a:p>
        </p:txBody>
      </p:sp>
      <p:sp>
        <p:nvSpPr>
          <p:cNvPr id="880" name="Google Shape;880;p91"/>
          <p:cNvSpPr txBox="1"/>
          <p:nvPr/>
        </p:nvSpPr>
        <p:spPr>
          <a:xfrm>
            <a:off x="6998900" y="2605050"/>
            <a:ext cx="1288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Reiziger</a:t>
            </a:r>
            <a:endParaRPr sz="2000"/>
          </a:p>
        </p:txBody>
      </p:sp>
      <p:sp>
        <p:nvSpPr>
          <p:cNvPr id="881" name="Google Shape;881;p91"/>
          <p:cNvSpPr txBox="1"/>
          <p:nvPr/>
        </p:nvSpPr>
        <p:spPr>
          <a:xfrm>
            <a:off x="8993800" y="2170950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000"/>
              <a:t>Mobiliteits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000"/>
              <a:t>aanbieder</a:t>
            </a:r>
            <a:endParaRPr b="1" sz="2000"/>
          </a:p>
        </p:txBody>
      </p:sp>
      <p:sp>
        <p:nvSpPr>
          <p:cNvPr id="882" name="Google Shape;882;p91"/>
          <p:cNvSpPr txBox="1"/>
          <p:nvPr/>
        </p:nvSpPr>
        <p:spPr>
          <a:xfrm>
            <a:off x="7075100" y="4869125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Overheden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83" name="Google Shape;883;p91"/>
          <p:cNvSpPr txBox="1"/>
          <p:nvPr/>
        </p:nvSpPr>
        <p:spPr>
          <a:xfrm>
            <a:off x="9164300" y="4373075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MaaS</a:t>
            </a:r>
            <a:endParaRPr sz="2000"/>
          </a:p>
        </p:txBody>
      </p:sp>
      <p:sp>
        <p:nvSpPr>
          <p:cNvPr id="884" name="Google Shape;884;p91"/>
          <p:cNvSpPr txBox="1"/>
          <p:nvPr/>
        </p:nvSpPr>
        <p:spPr>
          <a:xfrm>
            <a:off x="9205400" y="4691450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aanbieder</a:t>
            </a:r>
            <a:endParaRPr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2"/>
          <p:cNvSpPr/>
          <p:nvPr/>
        </p:nvSpPr>
        <p:spPr>
          <a:xfrm>
            <a:off x="770400" y="3158450"/>
            <a:ext cx="4682700" cy="17976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000"/>
              <a:t>         +         +</a:t>
            </a:r>
            <a:endParaRPr sz="4000"/>
          </a:p>
        </p:txBody>
      </p:sp>
      <p:sp>
        <p:nvSpPr>
          <p:cNvPr id="890" name="Google Shape;890;p92"/>
          <p:cNvSpPr txBox="1"/>
          <p:nvPr/>
        </p:nvSpPr>
        <p:spPr>
          <a:xfrm>
            <a:off x="5207875" y="1108800"/>
            <a:ext cx="1764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92"/>
          <p:cNvSpPr txBox="1"/>
          <p:nvPr/>
        </p:nvSpPr>
        <p:spPr>
          <a:xfrm>
            <a:off x="838200" y="129049"/>
            <a:ext cx="88164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4000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sz="4000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92"/>
          <p:cNvSpPr txBox="1"/>
          <p:nvPr/>
        </p:nvSpPr>
        <p:spPr>
          <a:xfrm>
            <a:off x="838200" y="630774"/>
            <a:ext cx="88164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>
                <a:solidFill>
                  <a:srgbClr val="666666"/>
                </a:solidFill>
              </a:rPr>
              <a:t>MaaS-aanbieder</a:t>
            </a:r>
            <a:endParaRPr b="1" sz="3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79801" y="3620109"/>
            <a:ext cx="960455" cy="96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525" y="3660564"/>
            <a:ext cx="675001" cy="92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200" y="3660575"/>
            <a:ext cx="920026" cy="92002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2"/>
          <p:cNvSpPr/>
          <p:nvPr/>
        </p:nvSpPr>
        <p:spPr>
          <a:xfrm>
            <a:off x="770400" y="2483400"/>
            <a:ext cx="4682700" cy="675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>
                <a:solidFill>
                  <a:schemeClr val="dk1"/>
                </a:solidFill>
              </a:rPr>
              <a:t>1 service</a:t>
            </a:r>
            <a:endParaRPr b="1" sz="3000">
              <a:solidFill>
                <a:schemeClr val="dk1"/>
              </a:solidFill>
            </a:endParaRPr>
          </a:p>
        </p:txBody>
      </p:sp>
      <p:grpSp>
        <p:nvGrpSpPr>
          <p:cNvPr id="897" name="Google Shape;897;p92"/>
          <p:cNvGrpSpPr/>
          <p:nvPr/>
        </p:nvGrpSpPr>
        <p:grpSpPr>
          <a:xfrm>
            <a:off x="6142657" y="1262562"/>
            <a:ext cx="5496985" cy="5370786"/>
            <a:chOff x="3399457" y="1262562"/>
            <a:chExt cx="5496985" cy="5370786"/>
          </a:xfrm>
        </p:grpSpPr>
        <p:sp>
          <p:nvSpPr>
            <p:cNvPr id="898" name="Google Shape;898;p92"/>
            <p:cNvSpPr txBox="1"/>
            <p:nvPr/>
          </p:nvSpPr>
          <p:spPr>
            <a:xfrm rot="-3878757">
              <a:off x="3200014" y="2388174"/>
              <a:ext cx="1764786" cy="675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9" name="Google Shape;899;p92"/>
            <p:cNvSpPr txBox="1"/>
            <p:nvPr/>
          </p:nvSpPr>
          <p:spPr>
            <a:xfrm rot="2454333">
              <a:off x="6875136" y="1848339"/>
              <a:ext cx="1764776" cy="67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0" name="Google Shape;900;p92"/>
            <p:cNvSpPr txBox="1"/>
            <p:nvPr/>
          </p:nvSpPr>
          <p:spPr>
            <a:xfrm rot="-3033590">
              <a:off x="7192814" y="4993376"/>
              <a:ext cx="1764755" cy="675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1" name="Google Shape;901;p92"/>
            <p:cNvSpPr txBox="1"/>
            <p:nvPr/>
          </p:nvSpPr>
          <p:spPr>
            <a:xfrm rot="1699510">
              <a:off x="3871161" y="5579966"/>
              <a:ext cx="1764688" cy="675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02" name="Google Shape;902;p92"/>
            <p:cNvGrpSpPr/>
            <p:nvPr/>
          </p:nvGrpSpPr>
          <p:grpSpPr>
            <a:xfrm>
              <a:off x="3537575" y="1262562"/>
              <a:ext cx="5171229" cy="5106863"/>
              <a:chOff x="6174791" y="3659687"/>
              <a:chExt cx="1665559" cy="1519493"/>
            </a:xfrm>
          </p:grpSpPr>
          <p:sp>
            <p:nvSpPr>
              <p:cNvPr id="903" name="Google Shape;903;p92"/>
              <p:cNvSpPr/>
              <p:nvPr/>
            </p:nvSpPr>
            <p:spPr>
              <a:xfrm>
                <a:off x="6923410" y="3783382"/>
                <a:ext cx="758825" cy="623885"/>
              </a:xfrm>
              <a:custGeom>
                <a:rect b="b" l="l" r="r" t="t"/>
                <a:pathLst>
                  <a:path extrusionOk="0" h="253" w="285">
                    <a:moveTo>
                      <a:pt x="28" y="0"/>
                    </a:moveTo>
                    <a:cubicBezTo>
                      <a:pt x="19" y="0"/>
                      <a:pt x="9" y="0"/>
                      <a:pt x="0" y="1"/>
                    </a:cubicBezTo>
                    <a:cubicBezTo>
                      <a:pt x="22" y="43"/>
                      <a:pt x="34" y="90"/>
                      <a:pt x="35" y="140"/>
                    </a:cubicBezTo>
                    <a:cubicBezTo>
                      <a:pt x="74" y="142"/>
                      <a:pt x="112" y="163"/>
                      <a:pt x="133" y="200"/>
                    </a:cubicBezTo>
                    <a:cubicBezTo>
                      <a:pt x="143" y="217"/>
                      <a:pt x="148" y="235"/>
                      <a:pt x="149" y="253"/>
                    </a:cubicBezTo>
                    <a:cubicBezTo>
                      <a:pt x="198" y="252"/>
                      <a:pt x="244" y="239"/>
                      <a:pt x="285" y="217"/>
                    </a:cubicBezTo>
                    <a:cubicBezTo>
                      <a:pt x="264" y="94"/>
                      <a:pt x="157" y="0"/>
                      <a:pt x="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92"/>
              <p:cNvSpPr/>
              <p:nvPr/>
            </p:nvSpPr>
            <p:spPr>
              <a:xfrm>
                <a:off x="7017071" y="4358057"/>
                <a:ext cx="677862" cy="700087"/>
              </a:xfrm>
              <a:custGeom>
                <a:rect b="b" l="l" r="r" t="t"/>
                <a:pathLst>
                  <a:path extrusionOk="0" h="285" w="254">
                    <a:moveTo>
                      <a:pt x="53" y="133"/>
                    </a:moveTo>
                    <a:cubicBezTo>
                      <a:pt x="37" y="142"/>
                      <a:pt x="18" y="148"/>
                      <a:pt x="0" y="149"/>
                    </a:cubicBezTo>
                    <a:cubicBezTo>
                      <a:pt x="1" y="198"/>
                      <a:pt x="14" y="244"/>
                      <a:pt x="36" y="285"/>
                    </a:cubicBezTo>
                    <a:cubicBezTo>
                      <a:pt x="159" y="264"/>
                      <a:pt x="254" y="157"/>
                      <a:pt x="254" y="27"/>
                    </a:cubicBezTo>
                    <a:cubicBezTo>
                      <a:pt x="254" y="18"/>
                      <a:pt x="253" y="9"/>
                      <a:pt x="252" y="0"/>
                    </a:cubicBezTo>
                    <a:cubicBezTo>
                      <a:pt x="211" y="21"/>
                      <a:pt x="164" y="34"/>
                      <a:pt x="114" y="34"/>
                    </a:cubicBezTo>
                    <a:cubicBezTo>
                      <a:pt x="112" y="74"/>
                      <a:pt x="90" y="111"/>
                      <a:pt x="53" y="1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92"/>
              <p:cNvSpPr/>
              <p:nvPr/>
            </p:nvSpPr>
            <p:spPr>
              <a:xfrm>
                <a:off x="6315396" y="4442196"/>
                <a:ext cx="757237" cy="623887"/>
              </a:xfrm>
              <a:custGeom>
                <a:rect b="b" l="l" r="r" t="t"/>
                <a:pathLst>
                  <a:path extrusionOk="0" h="254" w="285">
                    <a:moveTo>
                      <a:pt x="152" y="54"/>
                    </a:moveTo>
                    <a:cubicBezTo>
                      <a:pt x="142" y="37"/>
                      <a:pt x="137" y="19"/>
                      <a:pt x="136" y="0"/>
                    </a:cubicBezTo>
                    <a:cubicBezTo>
                      <a:pt x="86" y="1"/>
                      <a:pt x="40" y="14"/>
                      <a:pt x="0" y="36"/>
                    </a:cubicBezTo>
                    <a:cubicBezTo>
                      <a:pt x="20" y="160"/>
                      <a:pt x="127" y="254"/>
                      <a:pt x="257" y="254"/>
                    </a:cubicBezTo>
                    <a:cubicBezTo>
                      <a:pt x="266" y="254"/>
                      <a:pt x="276" y="254"/>
                      <a:pt x="285" y="253"/>
                    </a:cubicBezTo>
                    <a:cubicBezTo>
                      <a:pt x="263" y="211"/>
                      <a:pt x="251" y="164"/>
                      <a:pt x="250" y="115"/>
                    </a:cubicBezTo>
                    <a:cubicBezTo>
                      <a:pt x="210" y="112"/>
                      <a:pt x="173" y="91"/>
                      <a:pt x="152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92"/>
              <p:cNvSpPr/>
              <p:nvPr/>
            </p:nvSpPr>
            <p:spPr>
              <a:xfrm>
                <a:off x="6302696" y="3791321"/>
                <a:ext cx="676275" cy="701675"/>
              </a:xfrm>
              <a:custGeom>
                <a:rect b="b" l="l" r="r" t="t"/>
                <a:pathLst>
                  <a:path extrusionOk="0" h="285" w="254">
                    <a:moveTo>
                      <a:pt x="200" y="153"/>
                    </a:move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0" y="41"/>
                      <a:pt x="218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267"/>
                      <a:pt x="1" y="276"/>
                      <a:pt x="1" y="285"/>
                    </a:cubicBezTo>
                    <a:cubicBezTo>
                      <a:pt x="43" y="263"/>
                      <a:pt x="90" y="251"/>
                      <a:pt x="140" y="250"/>
                    </a:cubicBezTo>
                    <a:cubicBezTo>
                      <a:pt x="142" y="211"/>
                      <a:pt x="164" y="174"/>
                      <a:pt x="200" y="15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92"/>
              <p:cNvSpPr/>
              <p:nvPr/>
            </p:nvSpPr>
            <p:spPr>
              <a:xfrm>
                <a:off x="6871019" y="3659687"/>
                <a:ext cx="938111" cy="639434"/>
              </a:xfrm>
              <a:custGeom>
                <a:rect b="b" l="l" r="r" t="t"/>
                <a:pathLst>
                  <a:path extrusionOk="0" h="249" w="331">
                    <a:moveTo>
                      <a:pt x="45" y="32"/>
                    </a:moveTo>
                    <a:cubicBezTo>
                      <a:pt x="174" y="32"/>
                      <a:pt x="281" y="126"/>
                      <a:pt x="302" y="249"/>
                    </a:cubicBezTo>
                    <a:cubicBezTo>
                      <a:pt x="312" y="244"/>
                      <a:pt x="322" y="238"/>
                      <a:pt x="331" y="231"/>
                    </a:cubicBezTo>
                    <a:cubicBezTo>
                      <a:pt x="303" y="99"/>
                      <a:pt x="186" y="0"/>
                      <a:pt x="45" y="0"/>
                    </a:cubicBezTo>
                    <a:cubicBezTo>
                      <a:pt x="29" y="0"/>
                      <a:pt x="14" y="1"/>
                      <a:pt x="0" y="3"/>
                    </a:cubicBezTo>
                    <a:cubicBezTo>
                      <a:pt x="6" y="13"/>
                      <a:pt x="12" y="23"/>
                      <a:pt x="17" y="33"/>
                    </a:cubicBezTo>
                    <a:cubicBezTo>
                      <a:pt x="26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92"/>
              <p:cNvSpPr/>
              <p:nvPr/>
            </p:nvSpPr>
            <p:spPr>
              <a:xfrm>
                <a:off x="7123121" y="4299126"/>
                <a:ext cx="717229" cy="859963"/>
              </a:xfrm>
              <a:custGeom>
                <a:rect b="b" l="l" r="r" t="t"/>
                <a:pathLst>
                  <a:path extrusionOk="0" h="332" w="250">
                    <a:moveTo>
                      <a:pt x="218" y="45"/>
                    </a:moveTo>
                    <a:cubicBezTo>
                      <a:pt x="218" y="175"/>
                      <a:pt x="123" y="282"/>
                      <a:pt x="0" y="303"/>
                    </a:cubicBezTo>
                    <a:cubicBezTo>
                      <a:pt x="5" y="313"/>
                      <a:pt x="11" y="323"/>
                      <a:pt x="18" y="332"/>
                    </a:cubicBezTo>
                    <a:cubicBezTo>
                      <a:pt x="150" y="304"/>
                      <a:pt x="250" y="186"/>
                      <a:pt x="250" y="45"/>
                    </a:cubicBezTo>
                    <a:cubicBezTo>
                      <a:pt x="250" y="30"/>
                      <a:pt x="248" y="15"/>
                      <a:pt x="246" y="0"/>
                    </a:cubicBezTo>
                    <a:cubicBezTo>
                      <a:pt x="237" y="6"/>
                      <a:pt x="226" y="12"/>
                      <a:pt x="216" y="18"/>
                    </a:cubicBezTo>
                    <a:cubicBezTo>
                      <a:pt x="217" y="27"/>
                      <a:pt x="218" y="36"/>
                      <a:pt x="218" y="45"/>
                    </a:cubicBezTo>
                    <a:close/>
                  </a:path>
                </a:pathLst>
              </a:custGeom>
              <a:solidFill>
                <a:srgbClr val="968C6D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92"/>
              <p:cNvSpPr/>
              <p:nvPr/>
            </p:nvSpPr>
            <p:spPr>
              <a:xfrm>
                <a:off x="6192602" y="4539746"/>
                <a:ext cx="915292" cy="639434"/>
              </a:xfrm>
              <a:custGeom>
                <a:rect b="b" l="l" r="r" t="t"/>
                <a:pathLst>
                  <a:path extrusionOk="0" h="250" w="333">
                    <a:moveTo>
                      <a:pt x="287" y="218"/>
                    </a:moveTo>
                    <a:cubicBezTo>
                      <a:pt x="157" y="218"/>
                      <a:pt x="50" y="124"/>
                      <a:pt x="30" y="0"/>
                    </a:cubicBezTo>
                    <a:cubicBezTo>
                      <a:pt x="19" y="5"/>
                      <a:pt x="10" y="11"/>
                      <a:pt x="0" y="18"/>
                    </a:cubicBezTo>
                    <a:cubicBezTo>
                      <a:pt x="28" y="151"/>
                      <a:pt x="146" y="250"/>
                      <a:pt x="287" y="250"/>
                    </a:cubicBezTo>
                    <a:cubicBezTo>
                      <a:pt x="302" y="250"/>
                      <a:pt x="318" y="249"/>
                      <a:pt x="333" y="247"/>
                    </a:cubicBezTo>
                    <a:cubicBezTo>
                      <a:pt x="326" y="237"/>
                      <a:pt x="320" y="227"/>
                      <a:pt x="315" y="217"/>
                    </a:cubicBezTo>
                    <a:cubicBezTo>
                      <a:pt x="306" y="218"/>
                      <a:pt x="296" y="218"/>
                      <a:pt x="287" y="2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92"/>
              <p:cNvSpPr/>
              <p:nvPr/>
            </p:nvSpPr>
            <p:spPr>
              <a:xfrm>
                <a:off x="6174791" y="3688560"/>
                <a:ext cx="696228" cy="851186"/>
              </a:xfrm>
              <a:custGeom>
                <a:rect b="b" l="l" r="r" t="t"/>
                <a:pathLst>
                  <a:path extrusionOk="0" h="332" w="250">
                    <a:moveTo>
                      <a:pt x="32" y="286"/>
                    </a:moveTo>
                    <a:cubicBezTo>
                      <a:pt x="32" y="157"/>
                      <a:pt x="127" y="49"/>
                      <a:pt x="250" y="29"/>
                    </a:cubicBezTo>
                    <a:cubicBezTo>
                      <a:pt x="245" y="19"/>
                      <a:pt x="239" y="9"/>
                      <a:pt x="232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02"/>
                      <a:pt x="1" y="317"/>
                      <a:pt x="3" y="332"/>
                    </a:cubicBezTo>
                    <a:cubicBezTo>
                      <a:pt x="13" y="325"/>
                      <a:pt x="23" y="319"/>
                      <a:pt x="33" y="314"/>
                    </a:cubicBezTo>
                    <a:cubicBezTo>
                      <a:pt x="33" y="305"/>
                      <a:pt x="32" y="296"/>
                      <a:pt x="32" y="28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92"/>
              <p:cNvSpPr/>
              <p:nvPr/>
            </p:nvSpPr>
            <p:spPr>
              <a:xfrm>
                <a:off x="6713860" y="4162796"/>
                <a:ext cx="568200" cy="523800"/>
              </a:xfrm>
              <a:prstGeom prst="ellipse">
                <a:avLst/>
              </a:prstGeom>
              <a:solidFill>
                <a:srgbClr val="EAE8E2"/>
              </a:solidFill>
              <a:ln cap="flat" cmpd="sng" w="9525">
                <a:solidFill>
                  <a:srgbClr val="D8D8D8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0" spcFirstLastPara="1" rIns="0" wrap="square" tIns="72000">
                <a:noAutofit/>
              </a:bodyPr>
              <a:lstStyle/>
              <a:p>
                <a:pPr indent="-177800" lvl="0" marL="1778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Georgia"/>
                  <a:buNone/>
                </a:pPr>
                <a:r>
                  <a:rPr b="1" lang="nl-BE" sz="1600"/>
                  <a:t>OSLO </a:t>
                </a:r>
                <a:endParaRPr b="1" sz="1600"/>
              </a:p>
              <a:p>
                <a:pPr indent="-177800" lvl="0" marL="1778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Georgia"/>
                  <a:buNone/>
                </a:pPr>
                <a:r>
                  <a:rPr b="1" lang="nl-BE" sz="1600"/>
                  <a:t>MOBILITEIT</a:t>
                </a:r>
                <a:endParaRPr b="1" sz="1600"/>
              </a:p>
            </p:txBody>
          </p:sp>
        </p:grpSp>
      </p:grpSp>
      <p:sp>
        <p:nvSpPr>
          <p:cNvPr id="912" name="Google Shape;912;p92"/>
          <p:cNvSpPr txBox="1"/>
          <p:nvPr/>
        </p:nvSpPr>
        <p:spPr>
          <a:xfrm>
            <a:off x="6998900" y="2605050"/>
            <a:ext cx="1288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Reiziger</a:t>
            </a:r>
            <a:endParaRPr sz="2000"/>
          </a:p>
        </p:txBody>
      </p:sp>
      <p:sp>
        <p:nvSpPr>
          <p:cNvPr id="913" name="Google Shape;913;p92"/>
          <p:cNvSpPr txBox="1"/>
          <p:nvPr/>
        </p:nvSpPr>
        <p:spPr>
          <a:xfrm>
            <a:off x="8993800" y="2170950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Mobiliteits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aanbieder</a:t>
            </a:r>
            <a:endParaRPr sz="2000"/>
          </a:p>
        </p:txBody>
      </p:sp>
      <p:sp>
        <p:nvSpPr>
          <p:cNvPr id="914" name="Google Shape;914;p92"/>
          <p:cNvSpPr txBox="1"/>
          <p:nvPr/>
        </p:nvSpPr>
        <p:spPr>
          <a:xfrm>
            <a:off x="7075100" y="4869125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Overheden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15" name="Google Shape;915;p92"/>
          <p:cNvSpPr txBox="1"/>
          <p:nvPr/>
        </p:nvSpPr>
        <p:spPr>
          <a:xfrm>
            <a:off x="9164300" y="4373075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000"/>
              <a:t>MaaS</a:t>
            </a:r>
            <a:endParaRPr b="1" sz="2000"/>
          </a:p>
        </p:txBody>
      </p:sp>
      <p:sp>
        <p:nvSpPr>
          <p:cNvPr id="916" name="Google Shape;916;p92"/>
          <p:cNvSpPr txBox="1"/>
          <p:nvPr/>
        </p:nvSpPr>
        <p:spPr>
          <a:xfrm>
            <a:off x="9205400" y="4691450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000"/>
              <a:t>aanbieder</a:t>
            </a:r>
            <a:endParaRPr b="1" sz="2000"/>
          </a:p>
        </p:txBody>
      </p:sp>
      <p:sp>
        <p:nvSpPr>
          <p:cNvPr id="917" name="Google Shape;917;p92"/>
          <p:cNvSpPr txBox="1"/>
          <p:nvPr/>
        </p:nvSpPr>
        <p:spPr>
          <a:xfrm rot="-3878757">
            <a:off x="5943214" y="2388174"/>
            <a:ext cx="1764786" cy="675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8" name="Google Shape;918;p92"/>
          <p:cNvSpPr txBox="1"/>
          <p:nvPr/>
        </p:nvSpPr>
        <p:spPr>
          <a:xfrm rot="2454333">
            <a:off x="9618336" y="1848339"/>
            <a:ext cx="1764776" cy="6752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92"/>
          <p:cNvSpPr txBox="1"/>
          <p:nvPr/>
        </p:nvSpPr>
        <p:spPr>
          <a:xfrm rot="-3033590">
            <a:off x="9936014" y="4993376"/>
            <a:ext cx="1764755" cy="6752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92"/>
          <p:cNvSpPr txBox="1"/>
          <p:nvPr/>
        </p:nvSpPr>
        <p:spPr>
          <a:xfrm rot="1699510">
            <a:off x="6614361" y="5579966"/>
            <a:ext cx="1764688" cy="675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3"/>
          <p:cNvSpPr txBox="1"/>
          <p:nvPr/>
        </p:nvSpPr>
        <p:spPr>
          <a:xfrm>
            <a:off x="5207875" y="1108800"/>
            <a:ext cx="1764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93"/>
          <p:cNvSpPr txBox="1"/>
          <p:nvPr/>
        </p:nvSpPr>
        <p:spPr>
          <a:xfrm>
            <a:off x="838200" y="129049"/>
            <a:ext cx="88164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4000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sz="4000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93"/>
          <p:cNvSpPr txBox="1"/>
          <p:nvPr/>
        </p:nvSpPr>
        <p:spPr>
          <a:xfrm>
            <a:off x="838200" y="630774"/>
            <a:ext cx="88164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>
                <a:solidFill>
                  <a:srgbClr val="666666"/>
                </a:solidFill>
              </a:rPr>
              <a:t>Overheden</a:t>
            </a:r>
            <a:endParaRPr b="1" sz="3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8" name="Google Shape;928;p93"/>
          <p:cNvGrpSpPr/>
          <p:nvPr/>
        </p:nvGrpSpPr>
        <p:grpSpPr>
          <a:xfrm>
            <a:off x="6142657" y="1262562"/>
            <a:ext cx="5496985" cy="5370786"/>
            <a:chOff x="3399457" y="1262562"/>
            <a:chExt cx="5496985" cy="5370786"/>
          </a:xfrm>
        </p:grpSpPr>
        <p:grpSp>
          <p:nvGrpSpPr>
            <p:cNvPr id="929" name="Google Shape;929;p93"/>
            <p:cNvGrpSpPr/>
            <p:nvPr/>
          </p:nvGrpSpPr>
          <p:grpSpPr>
            <a:xfrm>
              <a:off x="3537575" y="1262562"/>
              <a:ext cx="5171229" cy="5106863"/>
              <a:chOff x="6174791" y="3659687"/>
              <a:chExt cx="1665559" cy="1519493"/>
            </a:xfrm>
          </p:grpSpPr>
          <p:sp>
            <p:nvSpPr>
              <p:cNvPr id="930" name="Google Shape;930;p93"/>
              <p:cNvSpPr/>
              <p:nvPr/>
            </p:nvSpPr>
            <p:spPr>
              <a:xfrm>
                <a:off x="6923410" y="3783382"/>
                <a:ext cx="758825" cy="623885"/>
              </a:xfrm>
              <a:custGeom>
                <a:rect b="b" l="l" r="r" t="t"/>
                <a:pathLst>
                  <a:path extrusionOk="0" h="253" w="285">
                    <a:moveTo>
                      <a:pt x="28" y="0"/>
                    </a:moveTo>
                    <a:cubicBezTo>
                      <a:pt x="19" y="0"/>
                      <a:pt x="9" y="0"/>
                      <a:pt x="0" y="1"/>
                    </a:cubicBezTo>
                    <a:cubicBezTo>
                      <a:pt x="22" y="43"/>
                      <a:pt x="34" y="90"/>
                      <a:pt x="35" y="140"/>
                    </a:cubicBezTo>
                    <a:cubicBezTo>
                      <a:pt x="74" y="142"/>
                      <a:pt x="112" y="163"/>
                      <a:pt x="133" y="200"/>
                    </a:cubicBezTo>
                    <a:cubicBezTo>
                      <a:pt x="143" y="217"/>
                      <a:pt x="148" y="235"/>
                      <a:pt x="149" y="253"/>
                    </a:cubicBezTo>
                    <a:cubicBezTo>
                      <a:pt x="198" y="252"/>
                      <a:pt x="244" y="239"/>
                      <a:pt x="285" y="217"/>
                    </a:cubicBezTo>
                    <a:cubicBezTo>
                      <a:pt x="264" y="94"/>
                      <a:pt x="157" y="0"/>
                      <a:pt x="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93"/>
              <p:cNvSpPr/>
              <p:nvPr/>
            </p:nvSpPr>
            <p:spPr>
              <a:xfrm>
                <a:off x="7017071" y="4358057"/>
                <a:ext cx="677862" cy="700087"/>
              </a:xfrm>
              <a:custGeom>
                <a:rect b="b" l="l" r="r" t="t"/>
                <a:pathLst>
                  <a:path extrusionOk="0" h="285" w="254">
                    <a:moveTo>
                      <a:pt x="53" y="133"/>
                    </a:moveTo>
                    <a:cubicBezTo>
                      <a:pt x="37" y="142"/>
                      <a:pt x="18" y="148"/>
                      <a:pt x="0" y="149"/>
                    </a:cubicBezTo>
                    <a:cubicBezTo>
                      <a:pt x="1" y="198"/>
                      <a:pt x="14" y="244"/>
                      <a:pt x="36" y="285"/>
                    </a:cubicBezTo>
                    <a:cubicBezTo>
                      <a:pt x="159" y="264"/>
                      <a:pt x="254" y="157"/>
                      <a:pt x="254" y="27"/>
                    </a:cubicBezTo>
                    <a:cubicBezTo>
                      <a:pt x="254" y="18"/>
                      <a:pt x="253" y="9"/>
                      <a:pt x="252" y="0"/>
                    </a:cubicBezTo>
                    <a:cubicBezTo>
                      <a:pt x="211" y="21"/>
                      <a:pt x="164" y="34"/>
                      <a:pt x="114" y="34"/>
                    </a:cubicBezTo>
                    <a:cubicBezTo>
                      <a:pt x="112" y="74"/>
                      <a:pt x="90" y="111"/>
                      <a:pt x="53" y="13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93"/>
              <p:cNvSpPr/>
              <p:nvPr/>
            </p:nvSpPr>
            <p:spPr>
              <a:xfrm>
                <a:off x="6315396" y="4442196"/>
                <a:ext cx="757237" cy="623887"/>
              </a:xfrm>
              <a:custGeom>
                <a:rect b="b" l="l" r="r" t="t"/>
                <a:pathLst>
                  <a:path extrusionOk="0" h="254" w="285">
                    <a:moveTo>
                      <a:pt x="152" y="54"/>
                    </a:moveTo>
                    <a:cubicBezTo>
                      <a:pt x="142" y="37"/>
                      <a:pt x="137" y="19"/>
                      <a:pt x="136" y="0"/>
                    </a:cubicBezTo>
                    <a:cubicBezTo>
                      <a:pt x="86" y="1"/>
                      <a:pt x="40" y="14"/>
                      <a:pt x="0" y="36"/>
                    </a:cubicBezTo>
                    <a:cubicBezTo>
                      <a:pt x="20" y="160"/>
                      <a:pt x="127" y="254"/>
                      <a:pt x="257" y="254"/>
                    </a:cubicBezTo>
                    <a:cubicBezTo>
                      <a:pt x="266" y="254"/>
                      <a:pt x="276" y="254"/>
                      <a:pt x="285" y="253"/>
                    </a:cubicBezTo>
                    <a:cubicBezTo>
                      <a:pt x="263" y="211"/>
                      <a:pt x="251" y="164"/>
                      <a:pt x="250" y="115"/>
                    </a:cubicBezTo>
                    <a:cubicBezTo>
                      <a:pt x="210" y="112"/>
                      <a:pt x="173" y="91"/>
                      <a:pt x="152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93"/>
              <p:cNvSpPr/>
              <p:nvPr/>
            </p:nvSpPr>
            <p:spPr>
              <a:xfrm>
                <a:off x="6302696" y="3791321"/>
                <a:ext cx="676275" cy="701675"/>
              </a:xfrm>
              <a:custGeom>
                <a:rect b="b" l="l" r="r" t="t"/>
                <a:pathLst>
                  <a:path extrusionOk="0" h="285" w="254">
                    <a:moveTo>
                      <a:pt x="200" y="153"/>
                    </a:moveTo>
                    <a:cubicBezTo>
                      <a:pt x="217" y="143"/>
                      <a:pt x="236" y="137"/>
                      <a:pt x="254" y="136"/>
                    </a:cubicBezTo>
                    <a:cubicBezTo>
                      <a:pt x="253" y="87"/>
                      <a:pt x="240" y="41"/>
                      <a:pt x="218" y="0"/>
                    </a:cubicBezTo>
                    <a:cubicBezTo>
                      <a:pt x="95" y="20"/>
                      <a:pt x="0" y="128"/>
                      <a:pt x="0" y="257"/>
                    </a:cubicBezTo>
                    <a:cubicBezTo>
                      <a:pt x="0" y="267"/>
                      <a:pt x="1" y="276"/>
                      <a:pt x="1" y="285"/>
                    </a:cubicBezTo>
                    <a:cubicBezTo>
                      <a:pt x="43" y="263"/>
                      <a:pt x="90" y="251"/>
                      <a:pt x="140" y="250"/>
                    </a:cubicBezTo>
                    <a:cubicBezTo>
                      <a:pt x="142" y="211"/>
                      <a:pt x="164" y="174"/>
                      <a:pt x="200" y="15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93"/>
              <p:cNvSpPr/>
              <p:nvPr/>
            </p:nvSpPr>
            <p:spPr>
              <a:xfrm>
                <a:off x="6871019" y="3659687"/>
                <a:ext cx="938111" cy="639434"/>
              </a:xfrm>
              <a:custGeom>
                <a:rect b="b" l="l" r="r" t="t"/>
                <a:pathLst>
                  <a:path extrusionOk="0" h="249" w="331">
                    <a:moveTo>
                      <a:pt x="45" y="32"/>
                    </a:moveTo>
                    <a:cubicBezTo>
                      <a:pt x="174" y="32"/>
                      <a:pt x="281" y="126"/>
                      <a:pt x="302" y="249"/>
                    </a:cubicBezTo>
                    <a:cubicBezTo>
                      <a:pt x="312" y="244"/>
                      <a:pt x="322" y="238"/>
                      <a:pt x="331" y="231"/>
                    </a:cubicBezTo>
                    <a:cubicBezTo>
                      <a:pt x="303" y="99"/>
                      <a:pt x="186" y="0"/>
                      <a:pt x="45" y="0"/>
                    </a:cubicBezTo>
                    <a:cubicBezTo>
                      <a:pt x="29" y="0"/>
                      <a:pt x="14" y="1"/>
                      <a:pt x="0" y="3"/>
                    </a:cubicBezTo>
                    <a:cubicBezTo>
                      <a:pt x="6" y="13"/>
                      <a:pt x="12" y="23"/>
                      <a:pt x="17" y="33"/>
                    </a:cubicBezTo>
                    <a:cubicBezTo>
                      <a:pt x="26" y="32"/>
                      <a:pt x="36" y="32"/>
                      <a:pt x="45" y="3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93"/>
              <p:cNvSpPr/>
              <p:nvPr/>
            </p:nvSpPr>
            <p:spPr>
              <a:xfrm>
                <a:off x="7123121" y="4299126"/>
                <a:ext cx="717229" cy="859963"/>
              </a:xfrm>
              <a:custGeom>
                <a:rect b="b" l="l" r="r" t="t"/>
                <a:pathLst>
                  <a:path extrusionOk="0" h="332" w="250">
                    <a:moveTo>
                      <a:pt x="218" y="45"/>
                    </a:moveTo>
                    <a:cubicBezTo>
                      <a:pt x="218" y="175"/>
                      <a:pt x="123" y="282"/>
                      <a:pt x="0" y="303"/>
                    </a:cubicBezTo>
                    <a:cubicBezTo>
                      <a:pt x="5" y="313"/>
                      <a:pt x="11" y="323"/>
                      <a:pt x="18" y="332"/>
                    </a:cubicBezTo>
                    <a:cubicBezTo>
                      <a:pt x="150" y="304"/>
                      <a:pt x="250" y="186"/>
                      <a:pt x="250" y="45"/>
                    </a:cubicBezTo>
                    <a:cubicBezTo>
                      <a:pt x="250" y="30"/>
                      <a:pt x="248" y="15"/>
                      <a:pt x="246" y="0"/>
                    </a:cubicBezTo>
                    <a:cubicBezTo>
                      <a:pt x="237" y="6"/>
                      <a:pt x="226" y="12"/>
                      <a:pt x="216" y="18"/>
                    </a:cubicBezTo>
                    <a:cubicBezTo>
                      <a:pt x="217" y="27"/>
                      <a:pt x="218" y="36"/>
                      <a:pt x="218" y="4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93"/>
              <p:cNvSpPr/>
              <p:nvPr/>
            </p:nvSpPr>
            <p:spPr>
              <a:xfrm>
                <a:off x="6192602" y="4539746"/>
                <a:ext cx="915292" cy="639434"/>
              </a:xfrm>
              <a:custGeom>
                <a:rect b="b" l="l" r="r" t="t"/>
                <a:pathLst>
                  <a:path extrusionOk="0" h="250" w="333">
                    <a:moveTo>
                      <a:pt x="287" y="218"/>
                    </a:moveTo>
                    <a:cubicBezTo>
                      <a:pt x="157" y="218"/>
                      <a:pt x="50" y="124"/>
                      <a:pt x="30" y="0"/>
                    </a:cubicBezTo>
                    <a:cubicBezTo>
                      <a:pt x="19" y="5"/>
                      <a:pt x="10" y="11"/>
                      <a:pt x="0" y="18"/>
                    </a:cubicBezTo>
                    <a:cubicBezTo>
                      <a:pt x="28" y="151"/>
                      <a:pt x="146" y="250"/>
                      <a:pt x="287" y="250"/>
                    </a:cubicBezTo>
                    <a:cubicBezTo>
                      <a:pt x="302" y="250"/>
                      <a:pt x="318" y="249"/>
                      <a:pt x="333" y="247"/>
                    </a:cubicBezTo>
                    <a:cubicBezTo>
                      <a:pt x="326" y="237"/>
                      <a:pt x="320" y="227"/>
                      <a:pt x="315" y="217"/>
                    </a:cubicBezTo>
                    <a:cubicBezTo>
                      <a:pt x="306" y="218"/>
                      <a:pt x="296" y="218"/>
                      <a:pt x="287" y="218"/>
                    </a:cubicBezTo>
                    <a:close/>
                  </a:path>
                </a:pathLst>
              </a:custGeom>
              <a:solidFill>
                <a:srgbClr val="968C6D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93"/>
              <p:cNvSpPr/>
              <p:nvPr/>
            </p:nvSpPr>
            <p:spPr>
              <a:xfrm>
                <a:off x="6174791" y="3688560"/>
                <a:ext cx="696228" cy="851186"/>
              </a:xfrm>
              <a:custGeom>
                <a:rect b="b" l="l" r="r" t="t"/>
                <a:pathLst>
                  <a:path extrusionOk="0" h="332" w="250">
                    <a:moveTo>
                      <a:pt x="32" y="286"/>
                    </a:moveTo>
                    <a:cubicBezTo>
                      <a:pt x="32" y="157"/>
                      <a:pt x="127" y="49"/>
                      <a:pt x="250" y="29"/>
                    </a:cubicBezTo>
                    <a:cubicBezTo>
                      <a:pt x="245" y="19"/>
                      <a:pt x="239" y="9"/>
                      <a:pt x="232" y="0"/>
                    </a:cubicBezTo>
                    <a:cubicBezTo>
                      <a:pt x="100" y="28"/>
                      <a:pt x="0" y="145"/>
                      <a:pt x="0" y="286"/>
                    </a:cubicBezTo>
                    <a:cubicBezTo>
                      <a:pt x="0" y="302"/>
                      <a:pt x="1" y="317"/>
                      <a:pt x="3" y="332"/>
                    </a:cubicBezTo>
                    <a:cubicBezTo>
                      <a:pt x="13" y="325"/>
                      <a:pt x="23" y="319"/>
                      <a:pt x="33" y="314"/>
                    </a:cubicBezTo>
                    <a:cubicBezTo>
                      <a:pt x="33" y="305"/>
                      <a:pt x="32" y="296"/>
                      <a:pt x="32" y="28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93"/>
              <p:cNvSpPr/>
              <p:nvPr/>
            </p:nvSpPr>
            <p:spPr>
              <a:xfrm>
                <a:off x="6713860" y="4162796"/>
                <a:ext cx="568200" cy="523800"/>
              </a:xfrm>
              <a:prstGeom prst="ellipse">
                <a:avLst/>
              </a:prstGeom>
              <a:solidFill>
                <a:srgbClr val="EAE8E2"/>
              </a:solidFill>
              <a:ln cap="flat" cmpd="sng" w="9525">
                <a:solidFill>
                  <a:srgbClr val="D8D8D8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0" spcFirstLastPara="1" rIns="0" wrap="square" tIns="72000">
                <a:noAutofit/>
              </a:bodyPr>
              <a:lstStyle/>
              <a:p>
                <a:pPr indent="-177800" lvl="0" marL="1778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Georgia"/>
                  <a:buNone/>
                </a:pPr>
                <a:r>
                  <a:rPr b="1" lang="nl-BE" sz="1600"/>
                  <a:t>OSLO </a:t>
                </a:r>
                <a:endParaRPr b="1" sz="1600"/>
              </a:p>
              <a:p>
                <a:pPr indent="-177800" lvl="0" marL="1778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Georgia"/>
                  <a:buNone/>
                </a:pPr>
                <a:r>
                  <a:rPr b="1" lang="nl-BE" sz="1600"/>
                  <a:t>MOBILITEIT</a:t>
                </a:r>
                <a:endParaRPr b="1" sz="1600"/>
              </a:p>
            </p:txBody>
          </p:sp>
        </p:grpSp>
        <p:sp>
          <p:nvSpPr>
            <p:cNvPr id="939" name="Google Shape;939;p93"/>
            <p:cNvSpPr txBox="1"/>
            <p:nvPr/>
          </p:nvSpPr>
          <p:spPr>
            <a:xfrm rot="-3878757">
              <a:off x="3200014" y="2388174"/>
              <a:ext cx="1764786" cy="675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0" name="Google Shape;940;p93"/>
            <p:cNvSpPr txBox="1"/>
            <p:nvPr/>
          </p:nvSpPr>
          <p:spPr>
            <a:xfrm rot="2454333">
              <a:off x="6875136" y="1848339"/>
              <a:ext cx="1764776" cy="675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1" name="Google Shape;941;p93"/>
            <p:cNvSpPr txBox="1"/>
            <p:nvPr/>
          </p:nvSpPr>
          <p:spPr>
            <a:xfrm rot="-3033590">
              <a:off x="7192814" y="4993376"/>
              <a:ext cx="1764755" cy="675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2" name="Google Shape;942;p93"/>
            <p:cNvSpPr txBox="1"/>
            <p:nvPr/>
          </p:nvSpPr>
          <p:spPr>
            <a:xfrm rot="1699510">
              <a:off x="3871161" y="5579966"/>
              <a:ext cx="1764688" cy="675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cases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43" name="Google Shape;943;p93"/>
          <p:cNvSpPr/>
          <p:nvPr/>
        </p:nvSpPr>
        <p:spPr>
          <a:xfrm>
            <a:off x="941067" y="3700969"/>
            <a:ext cx="831600" cy="831600"/>
          </a:xfrm>
          <a:custGeom>
            <a:rect b="b" l="l" r="r" t="t"/>
            <a:pathLst>
              <a:path extrusionOk="0" h="396" w="396">
                <a:moveTo>
                  <a:pt x="0" y="0"/>
                </a:moveTo>
                <a:lnTo>
                  <a:pt x="0" y="396"/>
                </a:lnTo>
                <a:lnTo>
                  <a:pt x="396" y="396"/>
                </a:lnTo>
                <a:lnTo>
                  <a:pt x="396" y="0"/>
                </a:lnTo>
                <a:lnTo>
                  <a:pt x="0" y="0"/>
                </a:lnTo>
                <a:close/>
                <a:moveTo>
                  <a:pt x="105" y="16"/>
                </a:moveTo>
                <a:lnTo>
                  <a:pt x="105" y="169"/>
                </a:lnTo>
                <a:lnTo>
                  <a:pt x="16" y="169"/>
                </a:lnTo>
                <a:lnTo>
                  <a:pt x="16" y="16"/>
                </a:lnTo>
                <a:lnTo>
                  <a:pt x="105" y="16"/>
                </a:lnTo>
                <a:close/>
                <a:moveTo>
                  <a:pt x="16" y="296"/>
                </a:moveTo>
                <a:lnTo>
                  <a:pt x="29" y="296"/>
                </a:lnTo>
                <a:lnTo>
                  <a:pt x="29" y="278"/>
                </a:lnTo>
                <a:lnTo>
                  <a:pt x="16" y="278"/>
                </a:lnTo>
                <a:lnTo>
                  <a:pt x="16" y="186"/>
                </a:lnTo>
                <a:lnTo>
                  <a:pt x="121" y="186"/>
                </a:lnTo>
                <a:lnTo>
                  <a:pt x="121" y="16"/>
                </a:lnTo>
                <a:lnTo>
                  <a:pt x="379" y="16"/>
                </a:lnTo>
                <a:lnTo>
                  <a:pt x="379" y="210"/>
                </a:lnTo>
                <a:lnTo>
                  <a:pt x="279" y="210"/>
                </a:lnTo>
                <a:lnTo>
                  <a:pt x="279" y="379"/>
                </a:lnTo>
                <a:lnTo>
                  <a:pt x="16" y="379"/>
                </a:lnTo>
                <a:lnTo>
                  <a:pt x="16" y="296"/>
                </a:lnTo>
                <a:close/>
                <a:moveTo>
                  <a:pt x="296" y="379"/>
                </a:moveTo>
                <a:lnTo>
                  <a:pt x="296" y="227"/>
                </a:lnTo>
                <a:lnTo>
                  <a:pt x="379" y="227"/>
                </a:lnTo>
                <a:lnTo>
                  <a:pt x="379" y="379"/>
                </a:lnTo>
                <a:lnTo>
                  <a:pt x="296" y="379"/>
                </a:lnTo>
                <a:close/>
                <a:moveTo>
                  <a:pt x="79" y="278"/>
                </a:moveTo>
                <a:lnTo>
                  <a:pt x="96" y="278"/>
                </a:lnTo>
                <a:lnTo>
                  <a:pt x="96" y="296"/>
                </a:lnTo>
                <a:lnTo>
                  <a:pt x="79" y="296"/>
                </a:lnTo>
                <a:lnTo>
                  <a:pt x="79" y="278"/>
                </a:lnTo>
                <a:close/>
                <a:moveTo>
                  <a:pt x="113" y="278"/>
                </a:moveTo>
                <a:lnTo>
                  <a:pt x="129" y="278"/>
                </a:lnTo>
                <a:lnTo>
                  <a:pt x="129" y="296"/>
                </a:lnTo>
                <a:lnTo>
                  <a:pt x="113" y="296"/>
                </a:lnTo>
                <a:lnTo>
                  <a:pt x="113" y="278"/>
                </a:lnTo>
                <a:close/>
                <a:moveTo>
                  <a:pt x="146" y="278"/>
                </a:moveTo>
                <a:lnTo>
                  <a:pt x="164" y="278"/>
                </a:lnTo>
                <a:lnTo>
                  <a:pt x="164" y="296"/>
                </a:lnTo>
                <a:lnTo>
                  <a:pt x="146" y="296"/>
                </a:lnTo>
                <a:lnTo>
                  <a:pt x="146" y="278"/>
                </a:lnTo>
                <a:close/>
                <a:moveTo>
                  <a:pt x="46" y="278"/>
                </a:moveTo>
                <a:lnTo>
                  <a:pt x="62" y="278"/>
                </a:lnTo>
                <a:lnTo>
                  <a:pt x="62" y="296"/>
                </a:lnTo>
                <a:lnTo>
                  <a:pt x="46" y="296"/>
                </a:lnTo>
                <a:lnTo>
                  <a:pt x="46" y="278"/>
                </a:lnTo>
                <a:close/>
                <a:moveTo>
                  <a:pt x="289" y="117"/>
                </a:moveTo>
                <a:lnTo>
                  <a:pt x="272" y="117"/>
                </a:lnTo>
                <a:lnTo>
                  <a:pt x="272" y="100"/>
                </a:lnTo>
                <a:lnTo>
                  <a:pt x="289" y="100"/>
                </a:lnTo>
                <a:lnTo>
                  <a:pt x="289" y="117"/>
                </a:lnTo>
                <a:close/>
                <a:moveTo>
                  <a:pt x="191" y="155"/>
                </a:moveTo>
                <a:lnTo>
                  <a:pt x="208" y="155"/>
                </a:lnTo>
                <a:lnTo>
                  <a:pt x="208" y="171"/>
                </a:lnTo>
                <a:lnTo>
                  <a:pt x="191" y="171"/>
                </a:lnTo>
                <a:lnTo>
                  <a:pt x="191" y="155"/>
                </a:lnTo>
                <a:close/>
                <a:moveTo>
                  <a:pt x="191" y="120"/>
                </a:moveTo>
                <a:lnTo>
                  <a:pt x="208" y="120"/>
                </a:lnTo>
                <a:lnTo>
                  <a:pt x="208" y="138"/>
                </a:lnTo>
                <a:lnTo>
                  <a:pt x="191" y="138"/>
                </a:lnTo>
                <a:lnTo>
                  <a:pt x="191" y="120"/>
                </a:lnTo>
                <a:close/>
                <a:moveTo>
                  <a:pt x="205" y="100"/>
                </a:moveTo>
                <a:lnTo>
                  <a:pt x="222" y="100"/>
                </a:lnTo>
                <a:lnTo>
                  <a:pt x="222" y="117"/>
                </a:lnTo>
                <a:lnTo>
                  <a:pt x="205" y="117"/>
                </a:lnTo>
                <a:lnTo>
                  <a:pt x="205" y="100"/>
                </a:lnTo>
                <a:close/>
                <a:moveTo>
                  <a:pt x="181" y="278"/>
                </a:moveTo>
                <a:lnTo>
                  <a:pt x="197" y="278"/>
                </a:lnTo>
                <a:lnTo>
                  <a:pt x="197" y="296"/>
                </a:lnTo>
                <a:lnTo>
                  <a:pt x="181" y="296"/>
                </a:lnTo>
                <a:lnTo>
                  <a:pt x="181" y="278"/>
                </a:lnTo>
                <a:close/>
                <a:moveTo>
                  <a:pt x="238" y="100"/>
                </a:moveTo>
                <a:lnTo>
                  <a:pt x="255" y="100"/>
                </a:lnTo>
                <a:lnTo>
                  <a:pt x="255" y="117"/>
                </a:lnTo>
                <a:lnTo>
                  <a:pt x="238" y="117"/>
                </a:lnTo>
                <a:lnTo>
                  <a:pt x="238" y="100"/>
                </a:lnTo>
                <a:close/>
                <a:moveTo>
                  <a:pt x="191" y="222"/>
                </a:moveTo>
                <a:lnTo>
                  <a:pt x="208" y="222"/>
                </a:lnTo>
                <a:lnTo>
                  <a:pt x="208" y="238"/>
                </a:lnTo>
                <a:lnTo>
                  <a:pt x="191" y="238"/>
                </a:lnTo>
                <a:lnTo>
                  <a:pt x="191" y="222"/>
                </a:lnTo>
                <a:close/>
                <a:moveTo>
                  <a:pt x="191" y="188"/>
                </a:moveTo>
                <a:lnTo>
                  <a:pt x="208" y="188"/>
                </a:lnTo>
                <a:lnTo>
                  <a:pt x="208" y="205"/>
                </a:lnTo>
                <a:lnTo>
                  <a:pt x="191" y="205"/>
                </a:lnTo>
                <a:lnTo>
                  <a:pt x="191" y="188"/>
                </a:lnTo>
                <a:close/>
                <a:moveTo>
                  <a:pt x="191" y="255"/>
                </a:moveTo>
                <a:lnTo>
                  <a:pt x="208" y="255"/>
                </a:lnTo>
                <a:lnTo>
                  <a:pt x="208" y="273"/>
                </a:lnTo>
                <a:lnTo>
                  <a:pt x="191" y="273"/>
                </a:lnTo>
                <a:lnTo>
                  <a:pt x="191" y="255"/>
                </a:lnTo>
                <a:close/>
                <a:moveTo>
                  <a:pt x="307" y="152"/>
                </a:moveTo>
                <a:lnTo>
                  <a:pt x="348" y="110"/>
                </a:lnTo>
                <a:lnTo>
                  <a:pt x="307" y="69"/>
                </a:lnTo>
                <a:lnTo>
                  <a:pt x="295" y="82"/>
                </a:lnTo>
                <a:lnTo>
                  <a:pt x="315" y="100"/>
                </a:lnTo>
                <a:lnTo>
                  <a:pt x="305" y="100"/>
                </a:lnTo>
                <a:lnTo>
                  <a:pt x="305" y="117"/>
                </a:lnTo>
                <a:lnTo>
                  <a:pt x="317" y="117"/>
                </a:lnTo>
                <a:lnTo>
                  <a:pt x="294" y="140"/>
                </a:lnTo>
                <a:lnTo>
                  <a:pt x="307" y="152"/>
                </a:lnTo>
                <a:close/>
                <a:moveTo>
                  <a:pt x="323" y="109"/>
                </a:moveTo>
                <a:lnTo>
                  <a:pt x="325" y="110"/>
                </a:lnTo>
                <a:lnTo>
                  <a:pt x="323" y="111"/>
                </a:lnTo>
                <a:lnTo>
                  <a:pt x="323" y="1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4" name="Google Shape;944;p93"/>
          <p:cNvGrpSpPr/>
          <p:nvPr/>
        </p:nvGrpSpPr>
        <p:grpSpPr>
          <a:xfrm>
            <a:off x="941082" y="2302086"/>
            <a:ext cx="831601" cy="831601"/>
            <a:chOff x="4287838" y="1854201"/>
            <a:chExt cx="149225" cy="149225"/>
          </a:xfrm>
        </p:grpSpPr>
        <p:sp>
          <p:nvSpPr>
            <p:cNvPr id="945" name="Google Shape;945;p93"/>
            <p:cNvSpPr/>
            <p:nvPr/>
          </p:nvSpPr>
          <p:spPr>
            <a:xfrm>
              <a:off x="4287838" y="1854201"/>
              <a:ext cx="149225" cy="149225"/>
            </a:xfrm>
            <a:custGeom>
              <a:rect b="b" l="l" r="r" t="t"/>
              <a:pathLst>
                <a:path extrusionOk="0" h="94" w="94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6" name="Google Shape;946;p93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solidFill>
              <a:srgbClr val="DB536A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93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solidFill>
              <a:srgbClr val="DB536A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8" name="Google Shape;948;p93"/>
            <p:cNvSpPr/>
            <p:nvPr/>
          </p:nvSpPr>
          <p:spPr>
            <a:xfrm>
              <a:off x="4308475" y="1881188"/>
              <a:ext cx="101600" cy="96838"/>
            </a:xfrm>
            <a:custGeom>
              <a:rect b="b" l="l" r="r" t="t"/>
              <a:pathLst>
                <a:path extrusionOk="0" h="125" w="131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93"/>
          <p:cNvGrpSpPr/>
          <p:nvPr/>
        </p:nvGrpSpPr>
        <p:grpSpPr>
          <a:xfrm>
            <a:off x="937469" y="5099875"/>
            <a:ext cx="838809" cy="838804"/>
            <a:chOff x="3351104" y="2413090"/>
            <a:chExt cx="206141" cy="206140"/>
          </a:xfrm>
        </p:grpSpPr>
        <p:sp>
          <p:nvSpPr>
            <p:cNvPr id="950" name="Google Shape;950;p93"/>
            <p:cNvSpPr/>
            <p:nvPr/>
          </p:nvSpPr>
          <p:spPr>
            <a:xfrm>
              <a:off x="3391002" y="2492886"/>
              <a:ext cx="36600" cy="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3"/>
            <p:cNvSpPr/>
            <p:nvPr/>
          </p:nvSpPr>
          <p:spPr>
            <a:xfrm>
              <a:off x="3391002" y="2529461"/>
              <a:ext cx="36600" cy="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3"/>
            <p:cNvSpPr/>
            <p:nvPr/>
          </p:nvSpPr>
          <p:spPr>
            <a:xfrm>
              <a:off x="3391002" y="2566033"/>
              <a:ext cx="36600" cy="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3"/>
            <p:cNvSpPr/>
            <p:nvPr/>
          </p:nvSpPr>
          <p:spPr>
            <a:xfrm>
              <a:off x="3477448" y="2529461"/>
              <a:ext cx="46500" cy="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3"/>
            <p:cNvSpPr/>
            <p:nvPr/>
          </p:nvSpPr>
          <p:spPr>
            <a:xfrm>
              <a:off x="3477448" y="2566033"/>
              <a:ext cx="46500" cy="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3"/>
            <p:cNvSpPr/>
            <p:nvPr/>
          </p:nvSpPr>
          <p:spPr>
            <a:xfrm>
              <a:off x="3447526" y="2492886"/>
              <a:ext cx="109719" cy="126344"/>
            </a:xfrm>
            <a:custGeom>
              <a:rect b="b" l="l" r="r" t="t"/>
              <a:pathLst>
                <a:path extrusionOk="0" h="38" w="33">
                  <a:moveTo>
                    <a:pt x="0" y="38"/>
                  </a:moveTo>
                  <a:lnTo>
                    <a:pt x="33" y="38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38"/>
                  </a:lnTo>
                  <a:close/>
                  <a:moveTo>
                    <a:pt x="2" y="3"/>
                  </a:moveTo>
                  <a:lnTo>
                    <a:pt x="31" y="3"/>
                  </a:lnTo>
                  <a:lnTo>
                    <a:pt x="31" y="35"/>
                  </a:lnTo>
                  <a:lnTo>
                    <a:pt x="2" y="35"/>
                  </a:ln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3"/>
            <p:cNvSpPr/>
            <p:nvPr/>
          </p:nvSpPr>
          <p:spPr>
            <a:xfrm>
              <a:off x="3391002" y="2456314"/>
              <a:ext cx="86400" cy="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3"/>
            <p:cNvSpPr/>
            <p:nvPr/>
          </p:nvSpPr>
          <p:spPr>
            <a:xfrm>
              <a:off x="3351104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49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25" y="62"/>
                  </a:lnTo>
                  <a:lnTo>
                    <a:pt x="25" y="59"/>
                  </a:lnTo>
                  <a:lnTo>
                    <a:pt x="3" y="59"/>
                  </a:lnTo>
                  <a:lnTo>
                    <a:pt x="3" y="3"/>
                  </a:lnTo>
                  <a:lnTo>
                    <a:pt x="47" y="3"/>
                  </a:lnTo>
                  <a:lnTo>
                    <a:pt x="47" y="16"/>
                  </a:lnTo>
                  <a:lnTo>
                    <a:pt x="60" y="16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2" y="13"/>
                  </a:lnTo>
                  <a:lnTo>
                    <a:pt x="49" y="0"/>
                  </a:lnTo>
                  <a:close/>
                  <a:moveTo>
                    <a:pt x="50" y="5"/>
                  </a:moveTo>
                  <a:lnTo>
                    <a:pt x="58" y="13"/>
                  </a:lnTo>
                  <a:lnTo>
                    <a:pt x="50" y="13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93"/>
          <p:cNvSpPr txBox="1"/>
          <p:nvPr/>
        </p:nvSpPr>
        <p:spPr>
          <a:xfrm>
            <a:off x="2088675" y="2483275"/>
            <a:ext cx="3437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/>
              <a:t>aanbod als</a:t>
            </a:r>
            <a:r>
              <a:rPr lang="nl-BE" sz="2400"/>
              <a:t> </a:t>
            </a:r>
            <a:r>
              <a:rPr b="1" lang="nl-BE" sz="2400"/>
              <a:t>open </a:t>
            </a:r>
            <a:r>
              <a:rPr lang="nl-BE" sz="2400"/>
              <a:t>data</a:t>
            </a:r>
            <a:endParaRPr sz="2400"/>
          </a:p>
        </p:txBody>
      </p:sp>
      <p:sp>
        <p:nvSpPr>
          <p:cNvPr id="959" name="Google Shape;959;p93"/>
          <p:cNvSpPr txBox="1"/>
          <p:nvPr/>
        </p:nvSpPr>
        <p:spPr>
          <a:xfrm>
            <a:off x="2088675" y="3885775"/>
            <a:ext cx="3119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/>
              <a:t>inzichten in</a:t>
            </a:r>
            <a:br>
              <a:rPr lang="nl-BE" sz="2400"/>
            </a:br>
            <a:r>
              <a:rPr b="1" lang="nl-BE" sz="2400"/>
              <a:t>mobiliteitsgedrag</a:t>
            </a:r>
            <a:endParaRPr b="1" sz="2400"/>
          </a:p>
        </p:txBody>
      </p:sp>
      <p:sp>
        <p:nvSpPr>
          <p:cNvPr id="960" name="Google Shape;960;p93"/>
          <p:cNvSpPr txBox="1"/>
          <p:nvPr/>
        </p:nvSpPr>
        <p:spPr>
          <a:xfrm>
            <a:off x="2088675" y="5288263"/>
            <a:ext cx="2271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/>
              <a:t>rapportage</a:t>
            </a:r>
            <a:endParaRPr b="1" sz="2400"/>
          </a:p>
        </p:txBody>
      </p:sp>
      <p:sp>
        <p:nvSpPr>
          <p:cNvPr id="961" name="Google Shape;961;p93"/>
          <p:cNvSpPr txBox="1"/>
          <p:nvPr/>
        </p:nvSpPr>
        <p:spPr>
          <a:xfrm>
            <a:off x="6998900" y="2605050"/>
            <a:ext cx="1288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Reiziger</a:t>
            </a:r>
            <a:endParaRPr sz="2000"/>
          </a:p>
        </p:txBody>
      </p:sp>
      <p:sp>
        <p:nvSpPr>
          <p:cNvPr id="962" name="Google Shape;962;p93"/>
          <p:cNvSpPr txBox="1"/>
          <p:nvPr/>
        </p:nvSpPr>
        <p:spPr>
          <a:xfrm>
            <a:off x="8993800" y="2170950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Mobiliteits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aanbieder</a:t>
            </a:r>
            <a:endParaRPr sz="2000"/>
          </a:p>
        </p:txBody>
      </p:sp>
      <p:sp>
        <p:nvSpPr>
          <p:cNvPr id="963" name="Google Shape;963;p93"/>
          <p:cNvSpPr txBox="1"/>
          <p:nvPr/>
        </p:nvSpPr>
        <p:spPr>
          <a:xfrm>
            <a:off x="7075100" y="4869125"/>
            <a:ext cx="1764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000"/>
              <a:t>Overheden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64" name="Google Shape;964;p93"/>
          <p:cNvSpPr txBox="1"/>
          <p:nvPr/>
        </p:nvSpPr>
        <p:spPr>
          <a:xfrm>
            <a:off x="9164300" y="4373075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MaaS</a:t>
            </a:r>
            <a:endParaRPr sz="2000"/>
          </a:p>
        </p:txBody>
      </p:sp>
      <p:sp>
        <p:nvSpPr>
          <p:cNvPr id="965" name="Google Shape;965;p93"/>
          <p:cNvSpPr txBox="1"/>
          <p:nvPr/>
        </p:nvSpPr>
        <p:spPr>
          <a:xfrm>
            <a:off x="9205400" y="4691450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aanbieder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Aanleiding en context: introductie basisbereikbaarheid</a:t>
            </a:r>
            <a:endParaRPr/>
          </a:p>
        </p:txBody>
      </p:sp>
      <p:sp>
        <p:nvSpPr>
          <p:cNvPr id="289" name="Google Shape;289;p49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0" name="Google Shape;290;p49"/>
          <p:cNvSpPr txBox="1"/>
          <p:nvPr/>
        </p:nvSpPr>
        <p:spPr>
          <a:xfrm>
            <a:off x="838201" y="1458007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nl-B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Missie en visie Basisbereikbaarheid:</a:t>
            </a:r>
            <a:endParaRPr/>
          </a:p>
        </p:txBody>
      </p:sp>
      <p:sp>
        <p:nvSpPr>
          <p:cNvPr id="291" name="Google Shape;291;p49"/>
          <p:cNvSpPr/>
          <p:nvPr/>
        </p:nvSpPr>
        <p:spPr>
          <a:xfrm>
            <a:off x="838108" y="2120202"/>
            <a:ext cx="67398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Missie</a:t>
            </a: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Het mobiliteitsbeleid is gericht op het </a:t>
            </a:r>
            <a:r>
              <a:rPr b="1"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garanderen van de bereikbaarheid</a:t>
            </a: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onze samenleving. Daarbij wordt geïnvesteerd in een mobiliteitssysteem waarmee de economie en de maatschappij ondersteund worden.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Visie</a:t>
            </a: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Het mobiliteitssysteem is </a:t>
            </a:r>
            <a:r>
              <a:rPr b="1"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duurzaam, veilig, intelligent en multimodaal</a:t>
            </a: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Het wordt uitgebouwd en geëxploiteerd met aandacht voor toegankelijkheid en leefbaarheid.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Resultaat: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Decreet basisbereikbaarheid </a:t>
            </a: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 26 april 2019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sresultaat voor missie en visie" id="292" name="Google Shape;292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363378">
            <a:off x="7820007" y="1437541"/>
            <a:ext cx="3291841" cy="329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5228" y="3954157"/>
            <a:ext cx="3085714" cy="30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4"/>
          <p:cNvSpPr txBox="1"/>
          <p:nvPr>
            <p:ph idx="1" type="body"/>
          </p:nvPr>
        </p:nvSpPr>
        <p:spPr>
          <a:xfrm>
            <a:off x="838200" y="1171100"/>
            <a:ext cx="10707900" cy="49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nl-BE"/>
              <a:t>Applicatieprofiel Mobiliteit Trips en Aanbod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3"/>
              </a:rPr>
              <a:t>https://test.data.vlaanderen.be/doc/applicatieprofiel/mobiliteit-trips-en-aanbod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nl-BE"/>
              <a:t>Vocabularium Mobiliteit Trips en Aanbod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4"/>
              </a:rPr>
              <a:t>https://test.data.vlaanderen.be/ns/mobiliteit/trips-en-aanbod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nl-BE"/>
              <a:t>Vocabularium Netwerk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5"/>
              </a:rPr>
              <a:t>https://test.data.vlaanderen.be/ns/netwerk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nl-BE"/>
              <a:t>Vocabularium Transportnetwerk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6"/>
              </a:rPr>
              <a:t>https://test.data.vlaanderen.be/ns/transportnetwerk</a:t>
            </a:r>
            <a:endParaRPr/>
          </a:p>
        </p:txBody>
      </p:sp>
      <p:sp>
        <p:nvSpPr>
          <p:cNvPr id="972" name="Google Shape;972;p94"/>
          <p:cNvSpPr txBox="1"/>
          <p:nvPr>
            <p:ph type="title"/>
          </p:nvPr>
        </p:nvSpPr>
        <p:spPr>
          <a:xfrm>
            <a:off x="838201" y="339201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Eindresultaat</a:t>
            </a:r>
            <a:endParaRPr b="1"/>
          </a:p>
        </p:txBody>
      </p:sp>
      <p:sp>
        <p:nvSpPr>
          <p:cNvPr id="973" name="Google Shape;973;p94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5"/>
          <p:cNvSpPr txBox="1"/>
          <p:nvPr>
            <p:ph idx="1" type="body"/>
          </p:nvPr>
        </p:nvSpPr>
        <p:spPr>
          <a:xfrm>
            <a:off x="838201" y="1018690"/>
            <a:ext cx="10515600" cy="499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nl-BE" sz="3600" u="sng">
                <a:solidFill>
                  <a:schemeClr val="hlink"/>
                </a:solidFill>
                <a:hlinkClick r:id="rId3"/>
              </a:rPr>
              <a:t>https://data.vlaanderen.be/standaarden/</a:t>
            </a:r>
            <a:endParaRPr sz="3600"/>
          </a:p>
        </p:txBody>
      </p:sp>
      <p:sp>
        <p:nvSpPr>
          <p:cNvPr id="980" name="Google Shape;980;p95"/>
          <p:cNvSpPr txBox="1"/>
          <p:nvPr>
            <p:ph type="title"/>
          </p:nvPr>
        </p:nvSpPr>
        <p:spPr>
          <a:xfrm>
            <a:off x="838201" y="339201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4000"/>
              <a:t>OSLO Standaardenregister</a:t>
            </a:r>
            <a:endParaRPr b="1"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>
                <a:solidFill>
                  <a:srgbClr val="666666"/>
                </a:solidFill>
              </a:rPr>
              <a:t>Bevat altijd de laatste versie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981" name="Google Shape;981;p95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6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988" name="Google Shape;988;p96"/>
          <p:cNvSpPr/>
          <p:nvPr/>
        </p:nvSpPr>
        <p:spPr>
          <a:xfrm>
            <a:off x="7707050" y="4741175"/>
            <a:ext cx="26406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9" name="Google Shape;98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975" y="99375"/>
            <a:ext cx="9896046" cy="665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7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996" name="Google Shape;996;p97"/>
          <p:cNvPicPr preferRelativeResize="0"/>
          <p:nvPr/>
        </p:nvPicPr>
        <p:blipFill rotWithShape="1">
          <a:blip r:embed="rId3">
            <a:alphaModFix/>
          </a:blip>
          <a:srcRect b="17700" l="903" r="20566" t="1661"/>
          <a:stretch/>
        </p:blipFill>
        <p:spPr>
          <a:xfrm>
            <a:off x="1212975" y="266500"/>
            <a:ext cx="10273027" cy="645810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7"/>
          <p:cNvSpPr/>
          <p:nvPr/>
        </p:nvSpPr>
        <p:spPr>
          <a:xfrm>
            <a:off x="3853550" y="2780525"/>
            <a:ext cx="3853500" cy="3944100"/>
          </a:xfrm>
          <a:prstGeom prst="rect">
            <a:avLst/>
          </a:prstGeom>
          <a:solidFill>
            <a:srgbClr val="F6B26B">
              <a:alpha val="31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7"/>
          <p:cNvSpPr/>
          <p:nvPr/>
        </p:nvSpPr>
        <p:spPr>
          <a:xfrm>
            <a:off x="4743050" y="432325"/>
            <a:ext cx="5436600" cy="1471200"/>
          </a:xfrm>
          <a:prstGeom prst="rect">
            <a:avLst/>
          </a:prstGeom>
          <a:solidFill>
            <a:srgbClr val="FEDD0A">
              <a:alpha val="27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7"/>
          <p:cNvSpPr/>
          <p:nvPr/>
        </p:nvSpPr>
        <p:spPr>
          <a:xfrm>
            <a:off x="7707050" y="2780550"/>
            <a:ext cx="2472600" cy="1983300"/>
          </a:xfrm>
          <a:prstGeom prst="rect">
            <a:avLst/>
          </a:prstGeom>
          <a:solidFill>
            <a:srgbClr val="FEDD0A">
              <a:alpha val="27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7"/>
          <p:cNvSpPr/>
          <p:nvPr/>
        </p:nvSpPr>
        <p:spPr>
          <a:xfrm>
            <a:off x="10179650" y="432325"/>
            <a:ext cx="1306200" cy="1709700"/>
          </a:xfrm>
          <a:prstGeom prst="rect">
            <a:avLst/>
          </a:prstGeom>
          <a:solidFill>
            <a:srgbClr val="1155CC">
              <a:alpha val="348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7"/>
          <p:cNvSpPr/>
          <p:nvPr/>
        </p:nvSpPr>
        <p:spPr>
          <a:xfrm>
            <a:off x="1119675" y="191850"/>
            <a:ext cx="2733900" cy="1278300"/>
          </a:xfrm>
          <a:prstGeom prst="rect">
            <a:avLst/>
          </a:prstGeom>
          <a:solidFill>
            <a:srgbClr val="CC0000">
              <a:alpha val="253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7"/>
          <p:cNvSpPr/>
          <p:nvPr/>
        </p:nvSpPr>
        <p:spPr>
          <a:xfrm>
            <a:off x="1119675" y="1470150"/>
            <a:ext cx="2733900" cy="4394700"/>
          </a:xfrm>
          <a:prstGeom prst="rect">
            <a:avLst/>
          </a:prstGeom>
          <a:solidFill>
            <a:srgbClr val="9900FF">
              <a:alpha val="134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7"/>
          <p:cNvSpPr/>
          <p:nvPr/>
        </p:nvSpPr>
        <p:spPr>
          <a:xfrm>
            <a:off x="3853575" y="191850"/>
            <a:ext cx="889500" cy="2588700"/>
          </a:xfrm>
          <a:prstGeom prst="rect">
            <a:avLst/>
          </a:prstGeom>
          <a:solidFill>
            <a:srgbClr val="38761D">
              <a:alpha val="29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7"/>
          <p:cNvSpPr txBox="1"/>
          <p:nvPr/>
        </p:nvSpPr>
        <p:spPr>
          <a:xfrm>
            <a:off x="7455150" y="900025"/>
            <a:ext cx="2425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DIENSTEN</a:t>
            </a:r>
            <a:br>
              <a:rPr b="1" lang="nl-BE" sz="3000"/>
            </a:br>
            <a:r>
              <a:rPr b="1" lang="nl-BE" sz="3000"/>
              <a:t>AANBOD</a:t>
            </a:r>
            <a:endParaRPr b="1" sz="3000"/>
          </a:p>
        </p:txBody>
      </p:sp>
      <p:sp>
        <p:nvSpPr>
          <p:cNvPr id="1005" name="Google Shape;1005;p97"/>
          <p:cNvSpPr txBox="1"/>
          <p:nvPr/>
        </p:nvSpPr>
        <p:spPr>
          <a:xfrm>
            <a:off x="4491125" y="3739625"/>
            <a:ext cx="2425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NETWERK</a:t>
            </a:r>
            <a:endParaRPr b="1" sz="3000"/>
          </a:p>
        </p:txBody>
      </p:sp>
      <p:sp>
        <p:nvSpPr>
          <p:cNvPr id="1006" name="Google Shape;1006;p97"/>
          <p:cNvSpPr txBox="1"/>
          <p:nvPr/>
        </p:nvSpPr>
        <p:spPr>
          <a:xfrm>
            <a:off x="696675" y="2780550"/>
            <a:ext cx="2425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TRIP</a:t>
            </a:r>
            <a:endParaRPr b="1" sz="3000"/>
          </a:p>
        </p:txBody>
      </p:sp>
      <p:sp>
        <p:nvSpPr>
          <p:cNvPr id="1007" name="Google Shape;1007;p97"/>
          <p:cNvSpPr txBox="1"/>
          <p:nvPr/>
        </p:nvSpPr>
        <p:spPr>
          <a:xfrm>
            <a:off x="1196625" y="443850"/>
            <a:ext cx="2580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REIZIGER</a:t>
            </a:r>
            <a:endParaRPr b="1" sz="3000"/>
          </a:p>
        </p:txBody>
      </p:sp>
      <p:sp>
        <p:nvSpPr>
          <p:cNvPr id="1008" name="Google Shape;1008;p97"/>
          <p:cNvSpPr txBox="1"/>
          <p:nvPr/>
        </p:nvSpPr>
        <p:spPr>
          <a:xfrm>
            <a:off x="9626175" y="1598125"/>
            <a:ext cx="2425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/>
              <a:t>LICENTIE</a:t>
            </a:r>
            <a:endParaRPr b="1" sz="1800"/>
          </a:p>
        </p:txBody>
      </p:sp>
      <p:sp>
        <p:nvSpPr>
          <p:cNvPr id="1009" name="Google Shape;1009;p97"/>
          <p:cNvSpPr txBox="1"/>
          <p:nvPr/>
        </p:nvSpPr>
        <p:spPr>
          <a:xfrm>
            <a:off x="3781850" y="1903513"/>
            <a:ext cx="2425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400"/>
              <a:t>BOEKING</a:t>
            </a:r>
            <a:endParaRPr b="1" sz="2400"/>
          </a:p>
        </p:txBody>
      </p:sp>
      <p:sp>
        <p:nvSpPr>
          <p:cNvPr id="1010" name="Google Shape;1010;p97"/>
          <p:cNvSpPr/>
          <p:nvPr/>
        </p:nvSpPr>
        <p:spPr>
          <a:xfrm>
            <a:off x="10179650" y="2142025"/>
            <a:ext cx="1306200" cy="44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7"/>
          <p:cNvSpPr/>
          <p:nvPr/>
        </p:nvSpPr>
        <p:spPr>
          <a:xfrm>
            <a:off x="7707050" y="4741175"/>
            <a:ext cx="2640600" cy="19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7"/>
          <p:cNvSpPr/>
          <p:nvPr/>
        </p:nvSpPr>
        <p:spPr>
          <a:xfrm>
            <a:off x="4743050" y="1903525"/>
            <a:ext cx="1952400" cy="876900"/>
          </a:xfrm>
          <a:prstGeom prst="rect">
            <a:avLst/>
          </a:prstGeom>
          <a:solidFill>
            <a:srgbClr val="38761D">
              <a:alpha val="29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97"/>
          <p:cNvSpPr/>
          <p:nvPr/>
        </p:nvSpPr>
        <p:spPr>
          <a:xfrm>
            <a:off x="6695450" y="1903525"/>
            <a:ext cx="3484200" cy="876900"/>
          </a:xfrm>
          <a:prstGeom prst="rect">
            <a:avLst/>
          </a:prstGeom>
          <a:solidFill>
            <a:srgbClr val="FEDD0A">
              <a:alpha val="27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8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020" name="Google Shape;1020;p98"/>
          <p:cNvPicPr preferRelativeResize="0"/>
          <p:nvPr/>
        </p:nvPicPr>
        <p:blipFill rotWithShape="1">
          <a:blip r:embed="rId3">
            <a:alphaModFix/>
          </a:blip>
          <a:srcRect b="24184" l="0" r="0" t="0"/>
          <a:stretch/>
        </p:blipFill>
        <p:spPr>
          <a:xfrm>
            <a:off x="2067338" y="1350250"/>
            <a:ext cx="8057324" cy="49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98"/>
          <p:cNvSpPr txBox="1"/>
          <p:nvPr>
            <p:ph idx="4294967295"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Definities</a:t>
            </a:r>
            <a:endParaRPr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9"/>
          <p:cNvSpPr txBox="1"/>
          <p:nvPr>
            <p:ph idx="12" type="sldNum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028" name="Google Shape;1028;p99"/>
          <p:cNvSpPr txBox="1"/>
          <p:nvPr>
            <p:ph idx="4294967295" type="title"/>
          </p:nvPr>
        </p:nvSpPr>
        <p:spPr>
          <a:xfrm>
            <a:off x="838200" y="365125"/>
            <a:ext cx="108687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Issues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200" u="sng">
                <a:solidFill>
                  <a:schemeClr val="hlink"/>
                </a:solidFill>
                <a:hlinkClick r:id="rId3"/>
              </a:rPr>
              <a:t>https://github.com/Informatievlaanderen/OSLOthema-mobiliteit-trips-en-aanbod/issues</a:t>
            </a:r>
            <a:endParaRPr sz="2200"/>
          </a:p>
        </p:txBody>
      </p:sp>
      <p:sp>
        <p:nvSpPr>
          <p:cNvPr id="1029" name="Google Shape;1029;p99"/>
          <p:cNvSpPr txBox="1"/>
          <p:nvPr>
            <p:ph idx="4294967295" type="body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Char char="●"/>
            </a:pPr>
            <a:r>
              <a:rPr lang="nl-BE"/>
              <a:t>URI → subdomein aangemaakt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-BE"/>
              <a:t>Test cases Stad Antwerpen → ok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-BE"/>
              <a:t>Uitvoerder: subtype van Agent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-BE"/>
              <a:t>Codelijsten blijven voorlopig illustratief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-BE"/>
              <a:t>Netwerk en Transportnetwerk VOC aangemaakt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0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Proof-of-concept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1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Mapping GBFS en MDS</a:t>
            </a:r>
            <a:endParaRPr/>
          </a:p>
        </p:txBody>
      </p:sp>
      <p:sp>
        <p:nvSpPr>
          <p:cNvPr id="1042" name="Google Shape;1042;p101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043" name="Google Shape;1043;p101"/>
          <p:cNvPicPr preferRelativeResize="0"/>
          <p:nvPr/>
        </p:nvPicPr>
        <p:blipFill rotWithShape="1">
          <a:blip r:embed="rId3">
            <a:alphaModFix/>
          </a:blip>
          <a:srcRect b="44087" l="0" r="0" t="0"/>
          <a:stretch/>
        </p:blipFill>
        <p:spPr>
          <a:xfrm>
            <a:off x="749000" y="1174745"/>
            <a:ext cx="11274526" cy="2520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4" name="Google Shape;1044;p101"/>
          <p:cNvPicPr preferRelativeResize="0"/>
          <p:nvPr/>
        </p:nvPicPr>
        <p:blipFill rotWithShape="1">
          <a:blip r:embed="rId4">
            <a:alphaModFix/>
          </a:blip>
          <a:srcRect b="18546" l="0" r="0" t="0"/>
          <a:stretch/>
        </p:blipFill>
        <p:spPr>
          <a:xfrm>
            <a:off x="749000" y="3932576"/>
            <a:ext cx="11274524" cy="239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2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Omzetting naar OSLO JSON-LD</a:t>
            </a:r>
            <a:endParaRPr/>
          </a:p>
        </p:txBody>
      </p:sp>
      <p:sp>
        <p:nvSpPr>
          <p:cNvPr id="1051" name="Google Shape;1051;p102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052" name="Google Shape;105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950" y="1271626"/>
            <a:ext cx="3479446" cy="520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521" y="1271626"/>
            <a:ext cx="3964780" cy="5203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4" name="Google Shape;1054;p102"/>
          <p:cNvCxnSpPr>
            <a:stCxn id="1052" idx="3"/>
            <a:endCxn id="1053" idx="1"/>
          </p:cNvCxnSpPr>
          <p:nvPr/>
        </p:nvCxnSpPr>
        <p:spPr>
          <a:xfrm>
            <a:off x="4876396" y="3873513"/>
            <a:ext cx="205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5" name="Google Shape;1055;p102"/>
          <p:cNvSpPr/>
          <p:nvPr/>
        </p:nvSpPr>
        <p:spPr>
          <a:xfrm>
            <a:off x="2356225" y="1736300"/>
            <a:ext cx="489300" cy="7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500">
                <a:solidFill>
                  <a:srgbClr val="CC0000"/>
                </a:solidFill>
              </a:rPr>
              <a:t>step-rental</a:t>
            </a:r>
            <a:endParaRPr sz="500">
              <a:solidFill>
                <a:srgbClr val="CC0000"/>
              </a:solidFill>
            </a:endParaRPr>
          </a:p>
        </p:txBody>
      </p:sp>
      <p:sp>
        <p:nvSpPr>
          <p:cNvPr id="1056" name="Google Shape;1056;p102"/>
          <p:cNvSpPr/>
          <p:nvPr/>
        </p:nvSpPr>
        <p:spPr>
          <a:xfrm>
            <a:off x="2142975" y="1816100"/>
            <a:ext cx="489300" cy="7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500">
                <a:solidFill>
                  <a:srgbClr val="CC0000"/>
                </a:solidFill>
              </a:rPr>
              <a:t>step rental</a:t>
            </a:r>
            <a:endParaRPr sz="500">
              <a:solidFill>
                <a:srgbClr val="CC0000"/>
              </a:solidFill>
            </a:endParaRPr>
          </a:p>
        </p:txBody>
      </p:sp>
      <p:sp>
        <p:nvSpPr>
          <p:cNvPr id="1057" name="Google Shape;1057;p102"/>
          <p:cNvSpPr/>
          <p:nvPr/>
        </p:nvSpPr>
        <p:spPr>
          <a:xfrm>
            <a:off x="2312650" y="2259350"/>
            <a:ext cx="641700" cy="7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500">
                <a:solidFill>
                  <a:srgbClr val="CC0000"/>
                </a:solidFill>
              </a:rPr>
              <a:t>step operator</a:t>
            </a:r>
            <a:endParaRPr sz="500">
              <a:solidFill>
                <a:srgbClr val="CC0000"/>
              </a:solidFill>
            </a:endParaRPr>
          </a:p>
        </p:txBody>
      </p:sp>
      <p:sp>
        <p:nvSpPr>
          <p:cNvPr id="1058" name="Google Shape;1058;p102"/>
          <p:cNvSpPr/>
          <p:nvPr/>
        </p:nvSpPr>
        <p:spPr>
          <a:xfrm>
            <a:off x="7952425" y="3104350"/>
            <a:ext cx="542700" cy="7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500">
                <a:solidFill>
                  <a:srgbClr val="CC0000"/>
                </a:solidFill>
              </a:rPr>
              <a:t>step-rental</a:t>
            </a:r>
            <a:endParaRPr sz="500">
              <a:solidFill>
                <a:srgbClr val="CC0000"/>
              </a:solidFill>
            </a:endParaRPr>
          </a:p>
        </p:txBody>
      </p:sp>
      <p:sp>
        <p:nvSpPr>
          <p:cNvPr id="1059" name="Google Shape;1059;p102"/>
          <p:cNvSpPr/>
          <p:nvPr/>
        </p:nvSpPr>
        <p:spPr>
          <a:xfrm>
            <a:off x="8131450" y="3951750"/>
            <a:ext cx="542700" cy="7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500">
                <a:solidFill>
                  <a:srgbClr val="CC0000"/>
                </a:solidFill>
              </a:rPr>
              <a:t>123.4234.54</a:t>
            </a:r>
            <a:endParaRPr sz="500">
              <a:solidFill>
                <a:srgbClr val="CC0000"/>
              </a:solidFill>
            </a:endParaRPr>
          </a:p>
        </p:txBody>
      </p:sp>
      <p:sp>
        <p:nvSpPr>
          <p:cNvPr id="1060" name="Google Shape;1060;p102"/>
          <p:cNvSpPr/>
          <p:nvPr/>
        </p:nvSpPr>
        <p:spPr>
          <a:xfrm>
            <a:off x="8036850" y="4506150"/>
            <a:ext cx="807000" cy="9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500">
                <a:solidFill>
                  <a:srgbClr val="CC0000"/>
                </a:solidFill>
              </a:rPr>
              <a:t>Step Rental Belgium</a:t>
            </a:r>
            <a:endParaRPr sz="500">
              <a:solidFill>
                <a:srgbClr val="CC0000"/>
              </a:solidFill>
            </a:endParaRPr>
          </a:p>
        </p:txBody>
      </p:sp>
      <p:sp>
        <p:nvSpPr>
          <p:cNvPr id="1061" name="Google Shape;1061;p102"/>
          <p:cNvSpPr/>
          <p:nvPr/>
        </p:nvSpPr>
        <p:spPr>
          <a:xfrm>
            <a:off x="2921200" y="2081550"/>
            <a:ext cx="180300" cy="7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CC0000"/>
              </a:solidFill>
            </a:endParaRPr>
          </a:p>
        </p:txBody>
      </p:sp>
      <p:sp>
        <p:nvSpPr>
          <p:cNvPr id="1062" name="Google Shape;1062;p102"/>
          <p:cNvSpPr/>
          <p:nvPr/>
        </p:nvSpPr>
        <p:spPr>
          <a:xfrm>
            <a:off x="8312650" y="2729250"/>
            <a:ext cx="180300" cy="7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03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City of Things PoC</a:t>
            </a:r>
            <a:endParaRPr/>
          </a:p>
        </p:txBody>
      </p:sp>
      <p:sp>
        <p:nvSpPr>
          <p:cNvPr id="1069" name="Google Shape;1069;p103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070" name="Google Shape;107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25" y="1148925"/>
            <a:ext cx="5924550" cy="546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838293" y="177234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Uitwerken van infrastructuur en personenvervoer in 15 vervoerregio’s</a:t>
            </a:r>
            <a:endParaRPr/>
          </a:p>
        </p:txBody>
      </p:sp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00" name="Google Shape;300;p50"/>
          <p:cNvSpPr txBox="1"/>
          <p:nvPr/>
        </p:nvSpPr>
        <p:spPr>
          <a:xfrm>
            <a:off x="733530" y="1215851"/>
            <a:ext cx="1062030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nl-B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Werking in handen van vervoerregioraad per vervoerregio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838107" y="1494610"/>
            <a:ext cx="91098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Staat in voor </a:t>
            </a:r>
            <a:r>
              <a:rPr b="1"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overleg</a:t>
            </a: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tussen gemeenten, Vlaamse overheid en andere belanghebbenden over mobiliteit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Verzorgt de </a:t>
            </a:r>
            <a:r>
              <a:rPr b="1"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participatie en inspraak </a:t>
            </a: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 gemeenten over mobiliteit ( in de vorm van advies of beslissingen)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863" y="3054167"/>
            <a:ext cx="8495016" cy="350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4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Q&amp;A</a:t>
            </a:r>
            <a:endParaRPr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5"/>
          <p:cNvSpPr txBox="1"/>
          <p:nvPr>
            <p:ph idx="1" type="body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nl-BE"/>
              <a:t>Vragen mogen gesteld worden via de chat.</a:t>
            </a:r>
            <a:endParaRPr/>
          </a:p>
        </p:txBody>
      </p:sp>
      <p:sp>
        <p:nvSpPr>
          <p:cNvPr id="1083" name="Google Shape;1083;p105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Q&amp;A</a:t>
            </a:r>
            <a:endParaRPr b="1"/>
          </a:p>
        </p:txBody>
      </p:sp>
      <p:sp>
        <p:nvSpPr>
          <p:cNvPr id="1084" name="Google Shape;1084;p105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6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Volgende stappen</a:t>
            </a:r>
            <a:endParaRPr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7"/>
          <p:cNvSpPr txBox="1"/>
          <p:nvPr>
            <p:ph type="title"/>
          </p:nvPr>
        </p:nvSpPr>
        <p:spPr>
          <a:xfrm>
            <a:off x="540951" y="142176"/>
            <a:ext cx="105156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Volgende stappen</a:t>
            </a:r>
            <a:endParaRPr b="1"/>
          </a:p>
        </p:txBody>
      </p:sp>
      <p:sp>
        <p:nvSpPr>
          <p:cNvPr id="1097" name="Google Shape;1097;p107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098" name="Google Shape;109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63" y="734600"/>
            <a:ext cx="10631476" cy="58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07"/>
          <p:cNvSpPr txBox="1"/>
          <p:nvPr/>
        </p:nvSpPr>
        <p:spPr>
          <a:xfrm>
            <a:off x="817575" y="6562850"/>
            <a:ext cx="66774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>
                <a:latin typeface="Calibri"/>
                <a:ea typeface="Calibri"/>
                <a:cs typeface="Calibri"/>
                <a:sym typeface="Calibri"/>
              </a:rPr>
              <a:t>Bron: Proces en methode voor de erkenning van datastandaarden 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07"/>
          <p:cNvSpPr/>
          <p:nvPr/>
        </p:nvSpPr>
        <p:spPr>
          <a:xfrm>
            <a:off x="7416725" y="4330625"/>
            <a:ext cx="1007400" cy="179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7"/>
          <p:cNvSpPr/>
          <p:nvPr/>
        </p:nvSpPr>
        <p:spPr>
          <a:xfrm>
            <a:off x="9127775" y="3275075"/>
            <a:ext cx="1007400" cy="179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8"/>
          <p:cNvSpPr txBox="1"/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1" lang="nl-BE" sz="8000"/>
              <a:t>Bedankt!</a:t>
            </a:r>
            <a:endParaRPr b="1" sz="8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OV: gelaagd netwerk bestaat uit 4 lagen</a:t>
            </a:r>
            <a:endParaRPr/>
          </a:p>
        </p:txBody>
      </p:sp>
      <p:sp>
        <p:nvSpPr>
          <p:cNvPr id="309" name="Google Shape;309;p51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10" name="Google Shape;310;p51"/>
          <p:cNvSpPr txBox="1"/>
          <p:nvPr/>
        </p:nvSpPr>
        <p:spPr>
          <a:xfrm>
            <a:off x="733530" y="1215851"/>
            <a:ext cx="1062030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1"/>
          <p:cNvSpPr/>
          <p:nvPr/>
        </p:nvSpPr>
        <p:spPr>
          <a:xfrm>
            <a:off x="838107" y="1494610"/>
            <a:ext cx="91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497" y="750064"/>
            <a:ext cx="10000746" cy="580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Inzetten op combimobiliteit</a:t>
            </a:r>
            <a:endParaRPr/>
          </a:p>
        </p:txBody>
      </p:sp>
      <p:sp>
        <p:nvSpPr>
          <p:cNvPr id="319" name="Google Shape;319;p52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20" name="Google Shape;320;p52"/>
          <p:cNvSpPr txBox="1"/>
          <p:nvPr/>
        </p:nvSpPr>
        <p:spPr>
          <a:xfrm>
            <a:off x="733530" y="1215851"/>
            <a:ext cx="1062030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2"/>
          <p:cNvSpPr/>
          <p:nvPr/>
        </p:nvSpPr>
        <p:spPr>
          <a:xfrm>
            <a:off x="838107" y="1494610"/>
            <a:ext cx="91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599" y="1215851"/>
            <a:ext cx="9329282" cy="52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Kwalitatieve overstappunten: mobipunten</a:t>
            </a:r>
            <a:endParaRPr/>
          </a:p>
        </p:txBody>
      </p:sp>
      <p:sp>
        <p:nvSpPr>
          <p:cNvPr id="329" name="Google Shape;329;p53"/>
          <p:cNvSpPr txBox="1"/>
          <p:nvPr>
            <p:ph idx="12" type="sldNum"/>
          </p:nvPr>
        </p:nvSpPr>
        <p:spPr>
          <a:xfrm>
            <a:off x="11113628" y="6562862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30" name="Google Shape;330;p53"/>
          <p:cNvSpPr txBox="1"/>
          <p:nvPr/>
        </p:nvSpPr>
        <p:spPr>
          <a:xfrm>
            <a:off x="733530" y="1215851"/>
            <a:ext cx="10620300" cy="5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3"/>
          <p:cNvSpPr/>
          <p:nvPr/>
        </p:nvSpPr>
        <p:spPr>
          <a:xfrm>
            <a:off x="838107" y="1494610"/>
            <a:ext cx="91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516" y="1178170"/>
            <a:ext cx="9526846" cy="577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UTODELEN.NET">
  <a:themeElements>
    <a:clrScheme name="Custom 7">
      <a:dk1>
        <a:srgbClr val="000000"/>
      </a:dk1>
      <a:lt1>
        <a:srgbClr val="FFFFFF"/>
      </a:lt1>
      <a:dk2>
        <a:srgbClr val="2694A0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